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Default Extension="docx" ContentType="application/vnd.openxmlformats-officedocument.wordprocessingml.document"/>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diagrams/layout1.xml" ContentType="application/vnd.openxmlformats-officedocument.drawingml.diagramLayout+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Default Extension="jpeg" ContentType="image/jpeg"/>
  <Override PartName="/ppt/slideLayouts/slideLayout3.xml" ContentType="application/vnd.openxmlformats-officedocument.presentationml.slideLayout+xml"/>
  <Default Extension="emf" ContentType="image/x-emf"/>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Default Extension="vml" ContentType="application/vnd.openxmlformats-officedocument.vmlDrawing"/>
  <Override PartName="/ppt/slides/slide8.xml" ContentType="application/vnd.openxmlformats-officedocument.presentationml.slide+xml"/>
  <Override PartName="/ppt/slides/slide49.xml" ContentType="application/vnd.openxmlformats-officedocument.presentationml.slide+xml"/>
  <Override PartName="/ppt/diagrams/data1.xml" ContentType="application/vnd.openxmlformats-officedocument.drawingml.diagramData+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68"/>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7" r:id="rId21"/>
    <p:sldId id="278" r:id="rId22"/>
    <p:sldId id="279" r:id="rId23"/>
    <p:sldId id="280" r:id="rId24"/>
    <p:sldId id="281" r:id="rId25"/>
    <p:sldId id="282" r:id="rId26"/>
    <p:sldId id="283" r:id="rId27"/>
    <p:sldId id="284" r:id="rId28"/>
    <p:sldId id="285" r:id="rId29"/>
    <p:sldId id="286" r:id="rId30"/>
    <p:sldId id="287" r:id="rId31"/>
    <p:sldId id="290" r:id="rId32"/>
    <p:sldId id="288" r:id="rId33"/>
    <p:sldId id="289"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 id="310" r:id="rId54"/>
    <p:sldId id="311" r:id="rId55"/>
    <p:sldId id="312" r:id="rId56"/>
    <p:sldId id="313" r:id="rId57"/>
    <p:sldId id="314" r:id="rId58"/>
    <p:sldId id="315" r:id="rId59"/>
    <p:sldId id="316" r:id="rId60"/>
    <p:sldId id="317" r:id="rId61"/>
    <p:sldId id="318" r:id="rId62"/>
    <p:sldId id="319" r:id="rId63"/>
    <p:sldId id="320" r:id="rId64"/>
    <p:sldId id="321" r:id="rId65"/>
    <p:sldId id="322" r:id="rId66"/>
    <p:sldId id="323" r:id="rId6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Раздел по умолчанию" id="{2828FF56-2FDB-4CD6-9E34-23F0E4444F81}">
          <p14:sldIdLst>
            <p14:sldId id="256"/>
            <p14:sldId id="258"/>
            <p14:sldId id="259"/>
            <p14:sldId id="260"/>
            <p14:sldId id="261"/>
            <p14:sldId id="262"/>
            <p14:sldId id="263"/>
            <p14:sldId id="264"/>
            <p14:sldId id="265"/>
            <p14:sldId id="266"/>
            <p14:sldId id="267"/>
            <p14:sldId id="268"/>
            <p14:sldId id="269"/>
            <p14:sldId id="270"/>
            <p14:sldId id="271"/>
            <p14:sldId id="272"/>
            <p14:sldId id="273"/>
            <p14:sldId id="274"/>
            <p14:sldId id="275"/>
            <p14:sldId id="277"/>
            <p14:sldId id="278"/>
            <p14:sldId id="279"/>
            <p14:sldId id="280"/>
            <p14:sldId id="281"/>
            <p14:sldId id="282"/>
            <p14:sldId id="283"/>
            <p14:sldId id="284"/>
            <p14:sldId id="285"/>
            <p14:sldId id="286"/>
            <p14:sldId id="287"/>
            <p14:sldId id="290"/>
            <p14:sldId id="288"/>
            <p14:sldId id="289"/>
            <p14:sldId id="291"/>
            <p14:sldId id="292"/>
            <p14:sldId id="293"/>
            <p14:sldId id="294"/>
            <p14:sldId id="295"/>
            <p14:sldId id="296"/>
            <p14:sldId id="297"/>
            <p14:sldId id="298"/>
            <p14:sldId id="299"/>
            <p14:sldId id="300"/>
            <p14:sldId id="301"/>
            <p14:sldId id="302"/>
            <p14:sldId id="303"/>
            <p14:sldId id="304"/>
            <p14:sldId id="305"/>
            <p14:sldId id="306"/>
            <p14:sldId id="307"/>
            <p14:sldId id="308"/>
            <p14:sldId id="309"/>
            <p14:sldId id="310"/>
            <p14:sldId id="311"/>
            <p14:sldId id="312"/>
            <p14:sldId id="313"/>
            <p14:sldId id="314"/>
            <p14:sldId id="315"/>
            <p14:sldId id="316"/>
            <p14:sldId id="317"/>
            <p14:sldId id="318"/>
            <p14:sldId id="319"/>
            <p14:sldId id="320"/>
            <p14:sldId id="321"/>
            <p14:sldId id="322"/>
            <p14:sldId id="323"/>
          </p14:sldIdLst>
        </p14:section>
      </p14:sectionLst>
    </p:ext>
    <p:ext uri="{EFAFB233-063F-42B5-8137-9DF3F51BA10A}">
      <p15:sldGuideLst xmlns:p15="http://schemas.microsoft.com/office/powerpoint/2012/main" xmlns="">
        <p15:guide id="3" pos="3840">
          <p15:clr>
            <a:srgbClr val="A4A3A4"/>
          </p15:clr>
        </p15:guide>
        <p15:guide id="4"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DBD6C2"/>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9043" autoAdjust="0"/>
    <p:restoredTop sz="94660"/>
  </p:normalViewPr>
  <p:slideViewPr>
    <p:cSldViewPr snapToGrid="0">
      <p:cViewPr varScale="1">
        <p:scale>
          <a:sx n="60" d="100"/>
          <a:sy n="60" d="100"/>
        </p:scale>
        <p:origin x="-108" y="-37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BF97B0-DC56-47CE-B6F7-B3C66031DDAF}" type="doc">
      <dgm:prSet loTypeId="urn:microsoft.com/office/officeart/2005/8/layout/radial6" loCatId="relationship" qsTypeId="urn:microsoft.com/office/officeart/2005/8/quickstyle/simple1" qsCatId="simple" csTypeId="urn:microsoft.com/office/officeart/2005/8/colors/accent1_2" csCatId="accent1" phldr="1"/>
      <dgm:spPr/>
      <dgm:t>
        <a:bodyPr/>
        <a:lstStyle/>
        <a:p>
          <a:endParaRPr lang="ru-RU"/>
        </a:p>
      </dgm:t>
    </dgm:pt>
    <dgm:pt modelId="{A0885640-C2AD-41A4-9659-855858FD917C}">
      <dgm:prSet phldrT="[Текст]"/>
      <dgm:spPr>
        <a:solidFill>
          <a:schemeClr val="accent2"/>
        </a:solidFill>
      </dgm:spPr>
      <dgm:t>
        <a:bodyPr/>
        <a:lstStyle/>
        <a:p>
          <a:r>
            <a:rPr lang="ru-RU" b="1" dirty="0" smtClean="0"/>
            <a:t>Порочный круг бедности</a:t>
          </a:r>
          <a:endParaRPr lang="ru-RU" b="1" dirty="0"/>
        </a:p>
      </dgm:t>
    </dgm:pt>
    <dgm:pt modelId="{25EA1CC2-FBDE-49D0-9E06-9548D9431574}" type="parTrans" cxnId="{28BDB1C5-1C1A-434F-A8D7-810F821938D8}">
      <dgm:prSet/>
      <dgm:spPr/>
      <dgm:t>
        <a:bodyPr/>
        <a:lstStyle/>
        <a:p>
          <a:endParaRPr lang="ru-RU"/>
        </a:p>
      </dgm:t>
    </dgm:pt>
    <dgm:pt modelId="{26DA34E6-60B7-4F03-9E0E-703486D66F36}" type="sibTrans" cxnId="{28BDB1C5-1C1A-434F-A8D7-810F821938D8}">
      <dgm:prSet/>
      <dgm:spPr/>
      <dgm:t>
        <a:bodyPr/>
        <a:lstStyle/>
        <a:p>
          <a:endParaRPr lang="ru-RU"/>
        </a:p>
      </dgm:t>
    </dgm:pt>
    <dgm:pt modelId="{63DC325A-8997-45F9-9602-1787B79A1E80}">
      <dgm:prSet phldrT="[Текст]"/>
      <dgm:spPr>
        <a:solidFill>
          <a:schemeClr val="accent3">
            <a:lumMod val="50000"/>
          </a:schemeClr>
        </a:solidFill>
      </dgm:spPr>
      <dgm:t>
        <a:bodyPr/>
        <a:lstStyle/>
        <a:p>
          <a:r>
            <a:rPr lang="ru-RU" dirty="0" smtClean="0"/>
            <a:t>Низкий уровень сбережений и инвестиций</a:t>
          </a:r>
          <a:endParaRPr lang="ru-RU" dirty="0"/>
        </a:p>
      </dgm:t>
    </dgm:pt>
    <dgm:pt modelId="{70F07F91-6018-42E1-BB3D-1FC3BF13BF74}" type="parTrans" cxnId="{56B57075-FF0D-4C99-A792-51E92DC8CBDD}">
      <dgm:prSet/>
      <dgm:spPr/>
      <dgm:t>
        <a:bodyPr/>
        <a:lstStyle/>
        <a:p>
          <a:endParaRPr lang="ru-RU"/>
        </a:p>
      </dgm:t>
    </dgm:pt>
    <dgm:pt modelId="{84922546-30B4-4C65-8C40-B00896D262BB}" type="sibTrans" cxnId="{56B57075-FF0D-4C99-A792-51E92DC8CBDD}">
      <dgm:prSet/>
      <dgm:spPr>
        <a:solidFill>
          <a:schemeClr val="accent5"/>
        </a:solidFill>
      </dgm:spPr>
      <dgm:t>
        <a:bodyPr/>
        <a:lstStyle/>
        <a:p>
          <a:endParaRPr lang="ru-RU"/>
        </a:p>
      </dgm:t>
    </dgm:pt>
    <dgm:pt modelId="{7BE64D9A-76FE-4DE2-8369-6BDD9FFCEE2E}">
      <dgm:prSet phldrT="[Текст]"/>
      <dgm:spPr>
        <a:solidFill>
          <a:schemeClr val="accent3">
            <a:lumMod val="50000"/>
          </a:schemeClr>
        </a:solidFill>
      </dgm:spPr>
      <dgm:t>
        <a:bodyPr/>
        <a:lstStyle/>
        <a:p>
          <a:r>
            <a:rPr lang="ru-RU" dirty="0" smtClean="0"/>
            <a:t>Низкие темпы накопления капитала</a:t>
          </a:r>
          <a:endParaRPr lang="ru-RU" dirty="0"/>
        </a:p>
      </dgm:t>
    </dgm:pt>
    <dgm:pt modelId="{17A4186E-B5CE-42FF-A3B9-103C65F1881C}" type="parTrans" cxnId="{0E44F640-2178-409C-995B-A54C3A27A588}">
      <dgm:prSet/>
      <dgm:spPr/>
      <dgm:t>
        <a:bodyPr/>
        <a:lstStyle/>
        <a:p>
          <a:endParaRPr lang="ru-RU"/>
        </a:p>
      </dgm:t>
    </dgm:pt>
    <dgm:pt modelId="{4AE8F835-8F24-4B16-9CB6-3CF466AE04BD}" type="sibTrans" cxnId="{0E44F640-2178-409C-995B-A54C3A27A588}">
      <dgm:prSet/>
      <dgm:spPr>
        <a:solidFill>
          <a:schemeClr val="accent5"/>
        </a:solidFill>
      </dgm:spPr>
      <dgm:t>
        <a:bodyPr/>
        <a:lstStyle/>
        <a:p>
          <a:endParaRPr lang="ru-RU"/>
        </a:p>
      </dgm:t>
    </dgm:pt>
    <dgm:pt modelId="{27D8F20B-4EBA-4390-A7ED-F67477AC7BA1}">
      <dgm:prSet phldrT="[Текст]"/>
      <dgm:spPr>
        <a:solidFill>
          <a:schemeClr val="accent3">
            <a:lumMod val="50000"/>
          </a:schemeClr>
        </a:solidFill>
      </dgm:spPr>
      <dgm:t>
        <a:bodyPr/>
        <a:lstStyle/>
        <a:p>
          <a:r>
            <a:rPr lang="ru-RU" dirty="0" smtClean="0"/>
            <a:t>Низкая производительность</a:t>
          </a:r>
          <a:endParaRPr lang="ru-RU" dirty="0"/>
        </a:p>
      </dgm:t>
    </dgm:pt>
    <dgm:pt modelId="{F6575F00-5EED-47BD-87B4-148BF5C37FB4}" type="parTrans" cxnId="{F1DC3AF0-EAB2-4FAB-A060-C505B844C6B3}">
      <dgm:prSet/>
      <dgm:spPr/>
      <dgm:t>
        <a:bodyPr/>
        <a:lstStyle/>
        <a:p>
          <a:endParaRPr lang="ru-RU"/>
        </a:p>
      </dgm:t>
    </dgm:pt>
    <dgm:pt modelId="{4BB26477-C81E-45D5-AED8-7C554B8052EF}" type="sibTrans" cxnId="{F1DC3AF0-EAB2-4FAB-A060-C505B844C6B3}">
      <dgm:prSet/>
      <dgm:spPr>
        <a:solidFill>
          <a:schemeClr val="accent5"/>
        </a:solidFill>
      </dgm:spPr>
      <dgm:t>
        <a:bodyPr/>
        <a:lstStyle/>
        <a:p>
          <a:endParaRPr lang="ru-RU"/>
        </a:p>
      </dgm:t>
    </dgm:pt>
    <dgm:pt modelId="{729F2CD4-CB05-4C7A-9BB4-7713B5D9BDED}">
      <dgm:prSet phldrT="[Текст]"/>
      <dgm:spPr>
        <a:solidFill>
          <a:schemeClr val="accent3">
            <a:lumMod val="50000"/>
          </a:schemeClr>
        </a:solidFill>
      </dgm:spPr>
      <dgm:t>
        <a:bodyPr/>
        <a:lstStyle/>
        <a:p>
          <a:r>
            <a:rPr lang="ru-RU" dirty="0" smtClean="0"/>
            <a:t>Низкий среднедушевой доход</a:t>
          </a:r>
          <a:endParaRPr lang="ru-RU" dirty="0"/>
        </a:p>
      </dgm:t>
    </dgm:pt>
    <dgm:pt modelId="{D00AA222-C76E-4A2B-9ADF-10046E42FC31}" type="parTrans" cxnId="{DCB99324-3DA7-4DE4-84EA-8127C357A97E}">
      <dgm:prSet/>
      <dgm:spPr/>
      <dgm:t>
        <a:bodyPr/>
        <a:lstStyle/>
        <a:p>
          <a:endParaRPr lang="ru-RU"/>
        </a:p>
      </dgm:t>
    </dgm:pt>
    <dgm:pt modelId="{86EB1220-4612-49CF-B87C-63FB3652F14A}" type="sibTrans" cxnId="{DCB99324-3DA7-4DE4-84EA-8127C357A97E}">
      <dgm:prSet/>
      <dgm:spPr>
        <a:solidFill>
          <a:schemeClr val="accent5"/>
        </a:solidFill>
      </dgm:spPr>
      <dgm:t>
        <a:bodyPr/>
        <a:lstStyle/>
        <a:p>
          <a:endParaRPr lang="ru-RU"/>
        </a:p>
      </dgm:t>
    </dgm:pt>
    <dgm:pt modelId="{8A90B431-853B-45B2-93ED-85E7CDA45469}" type="pres">
      <dgm:prSet presAssocID="{55BF97B0-DC56-47CE-B6F7-B3C66031DDAF}" presName="Name0" presStyleCnt="0">
        <dgm:presLayoutVars>
          <dgm:chMax val="1"/>
          <dgm:dir/>
          <dgm:animLvl val="ctr"/>
          <dgm:resizeHandles val="exact"/>
        </dgm:presLayoutVars>
      </dgm:prSet>
      <dgm:spPr/>
      <dgm:t>
        <a:bodyPr/>
        <a:lstStyle/>
        <a:p>
          <a:endParaRPr lang="ru-RU"/>
        </a:p>
      </dgm:t>
    </dgm:pt>
    <dgm:pt modelId="{6C2F367F-CE37-48FA-AA48-DE61F1C20F87}" type="pres">
      <dgm:prSet presAssocID="{A0885640-C2AD-41A4-9659-855858FD917C}" presName="centerShape" presStyleLbl="node0" presStyleIdx="0" presStyleCnt="1"/>
      <dgm:spPr/>
      <dgm:t>
        <a:bodyPr/>
        <a:lstStyle/>
        <a:p>
          <a:endParaRPr lang="ru-RU"/>
        </a:p>
      </dgm:t>
    </dgm:pt>
    <dgm:pt modelId="{D04887D8-85C9-4206-B81D-4AC044C3345A}" type="pres">
      <dgm:prSet presAssocID="{63DC325A-8997-45F9-9602-1787B79A1E80}" presName="node" presStyleLbl="node1" presStyleIdx="0" presStyleCnt="4" custScaleX="142958">
        <dgm:presLayoutVars>
          <dgm:bulletEnabled val="1"/>
        </dgm:presLayoutVars>
      </dgm:prSet>
      <dgm:spPr/>
      <dgm:t>
        <a:bodyPr/>
        <a:lstStyle/>
        <a:p>
          <a:endParaRPr lang="ru-RU"/>
        </a:p>
      </dgm:t>
    </dgm:pt>
    <dgm:pt modelId="{619E2773-5607-4347-B608-C0620AF03335}" type="pres">
      <dgm:prSet presAssocID="{63DC325A-8997-45F9-9602-1787B79A1E80}" presName="dummy" presStyleCnt="0"/>
      <dgm:spPr/>
    </dgm:pt>
    <dgm:pt modelId="{3847989F-AA01-4FB9-B532-A263861F48B6}" type="pres">
      <dgm:prSet presAssocID="{84922546-30B4-4C65-8C40-B00896D262BB}" presName="sibTrans" presStyleLbl="sibTrans2D1" presStyleIdx="0" presStyleCnt="4"/>
      <dgm:spPr/>
      <dgm:t>
        <a:bodyPr/>
        <a:lstStyle/>
        <a:p>
          <a:endParaRPr lang="ru-RU"/>
        </a:p>
      </dgm:t>
    </dgm:pt>
    <dgm:pt modelId="{FA6CC3ED-7176-4C9F-8374-4D4572EF7E4A}" type="pres">
      <dgm:prSet presAssocID="{7BE64D9A-76FE-4DE2-8369-6BDD9FFCEE2E}" presName="node" presStyleLbl="node1" presStyleIdx="1" presStyleCnt="4" custScaleX="139011">
        <dgm:presLayoutVars>
          <dgm:bulletEnabled val="1"/>
        </dgm:presLayoutVars>
      </dgm:prSet>
      <dgm:spPr/>
      <dgm:t>
        <a:bodyPr/>
        <a:lstStyle/>
        <a:p>
          <a:endParaRPr lang="ru-RU"/>
        </a:p>
      </dgm:t>
    </dgm:pt>
    <dgm:pt modelId="{5298D805-B37F-45E4-9741-13F150BEB2D1}" type="pres">
      <dgm:prSet presAssocID="{7BE64D9A-76FE-4DE2-8369-6BDD9FFCEE2E}" presName="dummy" presStyleCnt="0"/>
      <dgm:spPr/>
    </dgm:pt>
    <dgm:pt modelId="{CD09FDF6-81EB-4489-9ECF-CB5B1FBDA040}" type="pres">
      <dgm:prSet presAssocID="{4AE8F835-8F24-4B16-9CB6-3CF466AE04BD}" presName="sibTrans" presStyleLbl="sibTrans2D1" presStyleIdx="1" presStyleCnt="4"/>
      <dgm:spPr/>
      <dgm:t>
        <a:bodyPr/>
        <a:lstStyle/>
        <a:p>
          <a:endParaRPr lang="ru-RU"/>
        </a:p>
      </dgm:t>
    </dgm:pt>
    <dgm:pt modelId="{96F99E18-2ABE-4449-8F2C-9C71461DDBA5}" type="pres">
      <dgm:prSet presAssocID="{27D8F20B-4EBA-4390-A7ED-F67477AC7BA1}" presName="node" presStyleLbl="node1" presStyleIdx="2" presStyleCnt="4" custScaleX="171105">
        <dgm:presLayoutVars>
          <dgm:bulletEnabled val="1"/>
        </dgm:presLayoutVars>
      </dgm:prSet>
      <dgm:spPr/>
      <dgm:t>
        <a:bodyPr/>
        <a:lstStyle/>
        <a:p>
          <a:endParaRPr lang="ru-RU"/>
        </a:p>
      </dgm:t>
    </dgm:pt>
    <dgm:pt modelId="{75A4F029-DC01-451A-8C4F-5D992758BD53}" type="pres">
      <dgm:prSet presAssocID="{27D8F20B-4EBA-4390-A7ED-F67477AC7BA1}" presName="dummy" presStyleCnt="0"/>
      <dgm:spPr/>
    </dgm:pt>
    <dgm:pt modelId="{CC98CD9D-9653-404E-BC71-AA49D5C3E71E}" type="pres">
      <dgm:prSet presAssocID="{4BB26477-C81E-45D5-AED8-7C554B8052EF}" presName="sibTrans" presStyleLbl="sibTrans2D1" presStyleIdx="2" presStyleCnt="4"/>
      <dgm:spPr/>
      <dgm:t>
        <a:bodyPr/>
        <a:lstStyle/>
        <a:p>
          <a:endParaRPr lang="ru-RU"/>
        </a:p>
      </dgm:t>
    </dgm:pt>
    <dgm:pt modelId="{494B7DCE-727C-4E06-8A0D-F4219999F554}" type="pres">
      <dgm:prSet presAssocID="{729F2CD4-CB05-4C7A-9BB4-7713B5D9BDED}" presName="node" presStyleLbl="node1" presStyleIdx="3" presStyleCnt="4" custScaleX="137177">
        <dgm:presLayoutVars>
          <dgm:bulletEnabled val="1"/>
        </dgm:presLayoutVars>
      </dgm:prSet>
      <dgm:spPr/>
      <dgm:t>
        <a:bodyPr/>
        <a:lstStyle/>
        <a:p>
          <a:endParaRPr lang="ru-RU"/>
        </a:p>
      </dgm:t>
    </dgm:pt>
    <dgm:pt modelId="{19C2C43F-E804-4F5D-AA08-EA5D99C1DD47}" type="pres">
      <dgm:prSet presAssocID="{729F2CD4-CB05-4C7A-9BB4-7713B5D9BDED}" presName="dummy" presStyleCnt="0"/>
      <dgm:spPr/>
    </dgm:pt>
    <dgm:pt modelId="{6FD647F8-43CE-4E00-B0B3-5A064EAF8CA3}" type="pres">
      <dgm:prSet presAssocID="{86EB1220-4612-49CF-B87C-63FB3652F14A}" presName="sibTrans" presStyleLbl="sibTrans2D1" presStyleIdx="3" presStyleCnt="4"/>
      <dgm:spPr/>
      <dgm:t>
        <a:bodyPr/>
        <a:lstStyle/>
        <a:p>
          <a:endParaRPr lang="ru-RU"/>
        </a:p>
      </dgm:t>
    </dgm:pt>
  </dgm:ptLst>
  <dgm:cxnLst>
    <dgm:cxn modelId="{F1DC3AF0-EAB2-4FAB-A060-C505B844C6B3}" srcId="{A0885640-C2AD-41A4-9659-855858FD917C}" destId="{27D8F20B-4EBA-4390-A7ED-F67477AC7BA1}" srcOrd="2" destOrd="0" parTransId="{F6575F00-5EED-47BD-87B4-148BF5C37FB4}" sibTransId="{4BB26477-C81E-45D5-AED8-7C554B8052EF}"/>
    <dgm:cxn modelId="{A7A52200-C9B6-4322-B504-7F9B060CA9DC}" type="presOf" srcId="{84922546-30B4-4C65-8C40-B00896D262BB}" destId="{3847989F-AA01-4FB9-B532-A263861F48B6}" srcOrd="0" destOrd="0" presId="urn:microsoft.com/office/officeart/2005/8/layout/radial6"/>
    <dgm:cxn modelId="{2592AD72-A5B2-4418-A6EC-191AEB845F5E}" type="presOf" srcId="{A0885640-C2AD-41A4-9659-855858FD917C}" destId="{6C2F367F-CE37-48FA-AA48-DE61F1C20F87}" srcOrd="0" destOrd="0" presId="urn:microsoft.com/office/officeart/2005/8/layout/radial6"/>
    <dgm:cxn modelId="{83775D6A-7AB7-4D83-9FB0-716D3510EA3E}" type="presOf" srcId="{4AE8F835-8F24-4B16-9CB6-3CF466AE04BD}" destId="{CD09FDF6-81EB-4489-9ECF-CB5B1FBDA040}" srcOrd="0" destOrd="0" presId="urn:microsoft.com/office/officeart/2005/8/layout/radial6"/>
    <dgm:cxn modelId="{32F070B8-D278-44C4-ADCE-51A0098E99F8}" type="presOf" srcId="{86EB1220-4612-49CF-B87C-63FB3652F14A}" destId="{6FD647F8-43CE-4E00-B0B3-5A064EAF8CA3}" srcOrd="0" destOrd="0" presId="urn:microsoft.com/office/officeart/2005/8/layout/radial6"/>
    <dgm:cxn modelId="{5D734857-7A80-4BAD-B3D6-281BB51242A7}" type="presOf" srcId="{7BE64D9A-76FE-4DE2-8369-6BDD9FFCEE2E}" destId="{FA6CC3ED-7176-4C9F-8374-4D4572EF7E4A}" srcOrd="0" destOrd="0" presId="urn:microsoft.com/office/officeart/2005/8/layout/radial6"/>
    <dgm:cxn modelId="{0B930ADD-2F80-4AFE-A774-16C324B2C492}" type="presOf" srcId="{729F2CD4-CB05-4C7A-9BB4-7713B5D9BDED}" destId="{494B7DCE-727C-4E06-8A0D-F4219999F554}" srcOrd="0" destOrd="0" presId="urn:microsoft.com/office/officeart/2005/8/layout/radial6"/>
    <dgm:cxn modelId="{DCB99324-3DA7-4DE4-84EA-8127C357A97E}" srcId="{A0885640-C2AD-41A4-9659-855858FD917C}" destId="{729F2CD4-CB05-4C7A-9BB4-7713B5D9BDED}" srcOrd="3" destOrd="0" parTransId="{D00AA222-C76E-4A2B-9ADF-10046E42FC31}" sibTransId="{86EB1220-4612-49CF-B87C-63FB3652F14A}"/>
    <dgm:cxn modelId="{56B57075-FF0D-4C99-A792-51E92DC8CBDD}" srcId="{A0885640-C2AD-41A4-9659-855858FD917C}" destId="{63DC325A-8997-45F9-9602-1787B79A1E80}" srcOrd="0" destOrd="0" parTransId="{70F07F91-6018-42E1-BB3D-1FC3BF13BF74}" sibTransId="{84922546-30B4-4C65-8C40-B00896D262BB}"/>
    <dgm:cxn modelId="{28BDB1C5-1C1A-434F-A8D7-810F821938D8}" srcId="{55BF97B0-DC56-47CE-B6F7-B3C66031DDAF}" destId="{A0885640-C2AD-41A4-9659-855858FD917C}" srcOrd="0" destOrd="0" parTransId="{25EA1CC2-FBDE-49D0-9E06-9548D9431574}" sibTransId="{26DA34E6-60B7-4F03-9E0E-703486D66F36}"/>
    <dgm:cxn modelId="{2BD6779D-A692-437A-BAA5-A9305F704013}" type="presOf" srcId="{4BB26477-C81E-45D5-AED8-7C554B8052EF}" destId="{CC98CD9D-9653-404E-BC71-AA49D5C3E71E}" srcOrd="0" destOrd="0" presId="urn:microsoft.com/office/officeart/2005/8/layout/radial6"/>
    <dgm:cxn modelId="{3402BDD7-3F95-4BA8-82A8-0E9CF88DE4BF}" type="presOf" srcId="{63DC325A-8997-45F9-9602-1787B79A1E80}" destId="{D04887D8-85C9-4206-B81D-4AC044C3345A}" srcOrd="0" destOrd="0" presId="urn:microsoft.com/office/officeart/2005/8/layout/radial6"/>
    <dgm:cxn modelId="{EC0692D9-F37F-471E-B7A2-D2A20D3B1EAD}" type="presOf" srcId="{27D8F20B-4EBA-4390-A7ED-F67477AC7BA1}" destId="{96F99E18-2ABE-4449-8F2C-9C71461DDBA5}" srcOrd="0" destOrd="0" presId="urn:microsoft.com/office/officeart/2005/8/layout/radial6"/>
    <dgm:cxn modelId="{0E44F640-2178-409C-995B-A54C3A27A588}" srcId="{A0885640-C2AD-41A4-9659-855858FD917C}" destId="{7BE64D9A-76FE-4DE2-8369-6BDD9FFCEE2E}" srcOrd="1" destOrd="0" parTransId="{17A4186E-B5CE-42FF-A3B9-103C65F1881C}" sibTransId="{4AE8F835-8F24-4B16-9CB6-3CF466AE04BD}"/>
    <dgm:cxn modelId="{43AA4163-4756-436F-B64E-86446C1EF9DF}" type="presOf" srcId="{55BF97B0-DC56-47CE-B6F7-B3C66031DDAF}" destId="{8A90B431-853B-45B2-93ED-85E7CDA45469}" srcOrd="0" destOrd="0" presId="urn:microsoft.com/office/officeart/2005/8/layout/radial6"/>
    <dgm:cxn modelId="{033E413A-F094-4F7A-B713-2CDEF5EF0A68}" type="presParOf" srcId="{8A90B431-853B-45B2-93ED-85E7CDA45469}" destId="{6C2F367F-CE37-48FA-AA48-DE61F1C20F87}" srcOrd="0" destOrd="0" presId="urn:microsoft.com/office/officeart/2005/8/layout/radial6"/>
    <dgm:cxn modelId="{300AA5F6-C834-455F-BB43-B760F1D52CD4}" type="presParOf" srcId="{8A90B431-853B-45B2-93ED-85E7CDA45469}" destId="{D04887D8-85C9-4206-B81D-4AC044C3345A}" srcOrd="1" destOrd="0" presId="urn:microsoft.com/office/officeart/2005/8/layout/radial6"/>
    <dgm:cxn modelId="{D531D79F-AC29-4E88-8AFD-C8A334A9F264}" type="presParOf" srcId="{8A90B431-853B-45B2-93ED-85E7CDA45469}" destId="{619E2773-5607-4347-B608-C0620AF03335}" srcOrd="2" destOrd="0" presId="urn:microsoft.com/office/officeart/2005/8/layout/radial6"/>
    <dgm:cxn modelId="{33C73ECA-276D-4756-ABAB-76593429E079}" type="presParOf" srcId="{8A90B431-853B-45B2-93ED-85E7CDA45469}" destId="{3847989F-AA01-4FB9-B532-A263861F48B6}" srcOrd="3" destOrd="0" presId="urn:microsoft.com/office/officeart/2005/8/layout/radial6"/>
    <dgm:cxn modelId="{BA517DD8-484C-49E4-90E7-0848F9CACCC0}" type="presParOf" srcId="{8A90B431-853B-45B2-93ED-85E7CDA45469}" destId="{FA6CC3ED-7176-4C9F-8374-4D4572EF7E4A}" srcOrd="4" destOrd="0" presId="urn:microsoft.com/office/officeart/2005/8/layout/radial6"/>
    <dgm:cxn modelId="{DA38E5CF-D9AC-45DA-B947-A0E040B495E0}" type="presParOf" srcId="{8A90B431-853B-45B2-93ED-85E7CDA45469}" destId="{5298D805-B37F-45E4-9741-13F150BEB2D1}" srcOrd="5" destOrd="0" presId="urn:microsoft.com/office/officeart/2005/8/layout/radial6"/>
    <dgm:cxn modelId="{D6EB518E-CB4E-4508-8B10-28C19603D67A}" type="presParOf" srcId="{8A90B431-853B-45B2-93ED-85E7CDA45469}" destId="{CD09FDF6-81EB-4489-9ECF-CB5B1FBDA040}" srcOrd="6" destOrd="0" presId="urn:microsoft.com/office/officeart/2005/8/layout/radial6"/>
    <dgm:cxn modelId="{3961C73F-38FB-43DF-994D-1E7441180DDE}" type="presParOf" srcId="{8A90B431-853B-45B2-93ED-85E7CDA45469}" destId="{96F99E18-2ABE-4449-8F2C-9C71461DDBA5}" srcOrd="7" destOrd="0" presId="urn:microsoft.com/office/officeart/2005/8/layout/radial6"/>
    <dgm:cxn modelId="{4ADAEFBD-17A4-416F-A28C-BC41F1CD81BE}" type="presParOf" srcId="{8A90B431-853B-45B2-93ED-85E7CDA45469}" destId="{75A4F029-DC01-451A-8C4F-5D992758BD53}" srcOrd="8" destOrd="0" presId="urn:microsoft.com/office/officeart/2005/8/layout/radial6"/>
    <dgm:cxn modelId="{54602E45-0789-4D03-B08B-4C3BAA7D4630}" type="presParOf" srcId="{8A90B431-853B-45B2-93ED-85E7CDA45469}" destId="{CC98CD9D-9653-404E-BC71-AA49D5C3E71E}" srcOrd="9" destOrd="0" presId="urn:microsoft.com/office/officeart/2005/8/layout/radial6"/>
    <dgm:cxn modelId="{4B60AE93-4E49-4831-AB03-602973232775}" type="presParOf" srcId="{8A90B431-853B-45B2-93ED-85E7CDA45469}" destId="{494B7DCE-727C-4E06-8A0D-F4219999F554}" srcOrd="10" destOrd="0" presId="urn:microsoft.com/office/officeart/2005/8/layout/radial6"/>
    <dgm:cxn modelId="{D33934F1-4553-4DFE-8937-F14D707B493B}" type="presParOf" srcId="{8A90B431-853B-45B2-93ED-85E7CDA45469}" destId="{19C2C43F-E804-4F5D-AA08-EA5D99C1DD47}" srcOrd="11" destOrd="0" presId="urn:microsoft.com/office/officeart/2005/8/layout/radial6"/>
    <dgm:cxn modelId="{933548EF-8310-4159-A811-FC5B24B3EA81}" type="presParOf" srcId="{8A90B431-853B-45B2-93ED-85E7CDA45469}" destId="{6FD647F8-43CE-4E00-B0B3-5A064EAF8CA3}" srcOrd="12" destOrd="0" presId="urn:microsoft.com/office/officeart/2005/8/layout/radial6"/>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D647F8-43CE-4E00-B0B3-5A064EAF8CA3}">
      <dsp:nvSpPr>
        <dsp:cNvPr id="0" name=""/>
        <dsp:cNvSpPr/>
      </dsp:nvSpPr>
      <dsp:spPr>
        <a:xfrm>
          <a:off x="3183930" y="429730"/>
          <a:ext cx="2874337" cy="2874337"/>
        </a:xfrm>
        <a:prstGeom prst="blockArc">
          <a:avLst>
            <a:gd name="adj1" fmla="val 10800000"/>
            <a:gd name="adj2" fmla="val 16200000"/>
            <a:gd name="adj3" fmla="val 4633"/>
          </a:avLst>
        </a:prstGeom>
        <a:solidFill>
          <a:schemeClr val="accent5"/>
        </a:solidFill>
        <a:ln>
          <a:noFill/>
        </a:ln>
        <a:effectLst/>
      </dsp:spPr>
      <dsp:style>
        <a:lnRef idx="0">
          <a:scrgbClr r="0" g="0" b="0"/>
        </a:lnRef>
        <a:fillRef idx="1">
          <a:scrgbClr r="0" g="0" b="0"/>
        </a:fillRef>
        <a:effectRef idx="0">
          <a:scrgbClr r="0" g="0" b="0"/>
        </a:effectRef>
        <a:fontRef idx="minor">
          <a:schemeClr val="lt1"/>
        </a:fontRef>
      </dsp:style>
    </dsp:sp>
    <dsp:sp modelId="{CC98CD9D-9653-404E-BC71-AA49D5C3E71E}">
      <dsp:nvSpPr>
        <dsp:cNvPr id="0" name=""/>
        <dsp:cNvSpPr/>
      </dsp:nvSpPr>
      <dsp:spPr>
        <a:xfrm>
          <a:off x="3183930" y="429730"/>
          <a:ext cx="2874337" cy="2874337"/>
        </a:xfrm>
        <a:prstGeom prst="blockArc">
          <a:avLst>
            <a:gd name="adj1" fmla="val 5400000"/>
            <a:gd name="adj2" fmla="val 10800000"/>
            <a:gd name="adj3" fmla="val 4633"/>
          </a:avLst>
        </a:prstGeom>
        <a:solidFill>
          <a:schemeClr val="accent5"/>
        </a:solidFill>
        <a:ln>
          <a:noFill/>
        </a:ln>
        <a:effectLst/>
      </dsp:spPr>
      <dsp:style>
        <a:lnRef idx="0">
          <a:scrgbClr r="0" g="0" b="0"/>
        </a:lnRef>
        <a:fillRef idx="1">
          <a:scrgbClr r="0" g="0" b="0"/>
        </a:fillRef>
        <a:effectRef idx="0">
          <a:scrgbClr r="0" g="0" b="0"/>
        </a:effectRef>
        <a:fontRef idx="minor">
          <a:schemeClr val="lt1"/>
        </a:fontRef>
      </dsp:style>
    </dsp:sp>
    <dsp:sp modelId="{CD09FDF6-81EB-4489-9ECF-CB5B1FBDA040}">
      <dsp:nvSpPr>
        <dsp:cNvPr id="0" name=""/>
        <dsp:cNvSpPr/>
      </dsp:nvSpPr>
      <dsp:spPr>
        <a:xfrm>
          <a:off x="3183930" y="429730"/>
          <a:ext cx="2874337" cy="2874337"/>
        </a:xfrm>
        <a:prstGeom prst="blockArc">
          <a:avLst>
            <a:gd name="adj1" fmla="val 0"/>
            <a:gd name="adj2" fmla="val 5400000"/>
            <a:gd name="adj3" fmla="val 4633"/>
          </a:avLst>
        </a:prstGeom>
        <a:solidFill>
          <a:schemeClr val="accent5"/>
        </a:solidFill>
        <a:ln>
          <a:noFill/>
        </a:ln>
        <a:effectLst/>
      </dsp:spPr>
      <dsp:style>
        <a:lnRef idx="0">
          <a:scrgbClr r="0" g="0" b="0"/>
        </a:lnRef>
        <a:fillRef idx="1">
          <a:scrgbClr r="0" g="0" b="0"/>
        </a:fillRef>
        <a:effectRef idx="0">
          <a:scrgbClr r="0" g="0" b="0"/>
        </a:effectRef>
        <a:fontRef idx="minor">
          <a:schemeClr val="lt1"/>
        </a:fontRef>
      </dsp:style>
    </dsp:sp>
    <dsp:sp modelId="{3847989F-AA01-4FB9-B532-A263861F48B6}">
      <dsp:nvSpPr>
        <dsp:cNvPr id="0" name=""/>
        <dsp:cNvSpPr/>
      </dsp:nvSpPr>
      <dsp:spPr>
        <a:xfrm>
          <a:off x="3183930" y="429730"/>
          <a:ext cx="2874337" cy="2874337"/>
        </a:xfrm>
        <a:prstGeom prst="blockArc">
          <a:avLst>
            <a:gd name="adj1" fmla="val 16200000"/>
            <a:gd name="adj2" fmla="val 0"/>
            <a:gd name="adj3" fmla="val 4633"/>
          </a:avLst>
        </a:prstGeom>
        <a:solidFill>
          <a:schemeClr val="accent5"/>
        </a:solidFill>
        <a:ln>
          <a:noFill/>
        </a:ln>
        <a:effectLst/>
      </dsp:spPr>
      <dsp:style>
        <a:lnRef idx="0">
          <a:scrgbClr r="0" g="0" b="0"/>
        </a:lnRef>
        <a:fillRef idx="1">
          <a:scrgbClr r="0" g="0" b="0"/>
        </a:fillRef>
        <a:effectRef idx="0">
          <a:scrgbClr r="0" g="0" b="0"/>
        </a:effectRef>
        <a:fontRef idx="minor">
          <a:schemeClr val="lt1"/>
        </a:fontRef>
      </dsp:style>
    </dsp:sp>
    <dsp:sp modelId="{6C2F367F-CE37-48FA-AA48-DE61F1C20F87}">
      <dsp:nvSpPr>
        <dsp:cNvPr id="0" name=""/>
        <dsp:cNvSpPr/>
      </dsp:nvSpPr>
      <dsp:spPr>
        <a:xfrm>
          <a:off x="3960498" y="1206297"/>
          <a:ext cx="1321203" cy="1321203"/>
        </a:xfrm>
        <a:prstGeom prst="ellipse">
          <a:avLst/>
        </a:prstGeom>
        <a:solidFill>
          <a:schemeClr val="accent2"/>
        </a:solidFill>
        <a:ln w="400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ru-RU" sz="1400" b="1" kern="1200" dirty="0" smtClean="0"/>
            <a:t>Порочный круг бедности</a:t>
          </a:r>
          <a:endParaRPr lang="ru-RU" sz="1400" b="1" kern="1200" dirty="0"/>
        </a:p>
      </dsp:txBody>
      <dsp:txXfrm>
        <a:off x="4153984" y="1399783"/>
        <a:ext cx="934231" cy="934231"/>
      </dsp:txXfrm>
    </dsp:sp>
    <dsp:sp modelId="{D04887D8-85C9-4206-B81D-4AC044C3345A}">
      <dsp:nvSpPr>
        <dsp:cNvPr id="0" name=""/>
        <dsp:cNvSpPr/>
      </dsp:nvSpPr>
      <dsp:spPr>
        <a:xfrm>
          <a:off x="3960031" y="604"/>
          <a:ext cx="1322135" cy="924842"/>
        </a:xfrm>
        <a:prstGeom prst="ellipse">
          <a:avLst/>
        </a:prstGeom>
        <a:solidFill>
          <a:schemeClr val="accent3">
            <a:lumMod val="50000"/>
          </a:schemeClr>
        </a:solidFill>
        <a:ln w="400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ru-RU" sz="900" kern="1200" dirty="0" smtClean="0"/>
            <a:t>Низкий уровень сбережений и инвестиций</a:t>
          </a:r>
          <a:endParaRPr lang="ru-RU" sz="900" kern="1200" dirty="0"/>
        </a:p>
      </dsp:txBody>
      <dsp:txXfrm>
        <a:off x="4153653" y="136044"/>
        <a:ext cx="934891" cy="653962"/>
      </dsp:txXfrm>
    </dsp:sp>
    <dsp:sp modelId="{FA6CC3ED-7176-4C9F-8374-4D4572EF7E4A}">
      <dsp:nvSpPr>
        <dsp:cNvPr id="0" name=""/>
        <dsp:cNvSpPr/>
      </dsp:nvSpPr>
      <dsp:spPr>
        <a:xfrm>
          <a:off x="5382157" y="1404478"/>
          <a:ext cx="1285632" cy="924842"/>
        </a:xfrm>
        <a:prstGeom prst="ellipse">
          <a:avLst/>
        </a:prstGeom>
        <a:solidFill>
          <a:schemeClr val="accent3">
            <a:lumMod val="50000"/>
          </a:schemeClr>
        </a:solidFill>
        <a:ln w="400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ru-RU" sz="900" kern="1200" dirty="0" smtClean="0"/>
            <a:t>Низкие темпы накопления капитала</a:t>
          </a:r>
          <a:endParaRPr lang="ru-RU" sz="900" kern="1200" dirty="0"/>
        </a:p>
      </dsp:txBody>
      <dsp:txXfrm>
        <a:off x="5570433" y="1539918"/>
        <a:ext cx="909080" cy="653962"/>
      </dsp:txXfrm>
    </dsp:sp>
    <dsp:sp modelId="{96F99E18-2ABE-4449-8F2C-9C71461DDBA5}">
      <dsp:nvSpPr>
        <dsp:cNvPr id="0" name=""/>
        <dsp:cNvSpPr/>
      </dsp:nvSpPr>
      <dsp:spPr>
        <a:xfrm>
          <a:off x="3829874" y="2808352"/>
          <a:ext cx="1582451" cy="924842"/>
        </a:xfrm>
        <a:prstGeom prst="ellipse">
          <a:avLst/>
        </a:prstGeom>
        <a:solidFill>
          <a:schemeClr val="accent3">
            <a:lumMod val="50000"/>
          </a:schemeClr>
        </a:solidFill>
        <a:ln w="400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ru-RU" sz="900" kern="1200" dirty="0" smtClean="0"/>
            <a:t>Низкая производительность</a:t>
          </a:r>
          <a:endParaRPr lang="ru-RU" sz="900" kern="1200" dirty="0"/>
        </a:p>
      </dsp:txBody>
      <dsp:txXfrm>
        <a:off x="4061619" y="2943792"/>
        <a:ext cx="1118961" cy="653962"/>
      </dsp:txXfrm>
    </dsp:sp>
    <dsp:sp modelId="{494B7DCE-727C-4E06-8A0D-F4219999F554}">
      <dsp:nvSpPr>
        <dsp:cNvPr id="0" name=""/>
        <dsp:cNvSpPr/>
      </dsp:nvSpPr>
      <dsp:spPr>
        <a:xfrm>
          <a:off x="2582889" y="1404478"/>
          <a:ext cx="1268670" cy="924842"/>
        </a:xfrm>
        <a:prstGeom prst="ellipse">
          <a:avLst/>
        </a:prstGeom>
        <a:solidFill>
          <a:schemeClr val="accent3">
            <a:lumMod val="50000"/>
          </a:schemeClr>
        </a:solidFill>
        <a:ln w="400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ru-RU" sz="900" kern="1200" dirty="0" smtClean="0"/>
            <a:t>Низкий среднедушевой доход</a:t>
          </a:r>
          <a:endParaRPr lang="ru-RU" sz="900" kern="1200" dirty="0"/>
        </a:p>
      </dsp:txBody>
      <dsp:txXfrm>
        <a:off x="2768681" y="1539918"/>
        <a:ext cx="897086" cy="653962"/>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image1.jpeg>
</file>

<file path=ppt/media/image2.png>
</file>

<file path=ppt/media/image4.jpe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51905C-27BF-40BE-BDA9-7E72D028B099}" type="datetimeFigureOut">
              <a:rPr lang="ru-RU" smtClean="0"/>
              <a:pPr/>
              <a:t>23.12.2013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1D52BF-43EB-4482-BA11-AB3D54149EDC}" type="slidenum">
              <a:rPr lang="ru-RU" smtClean="0"/>
              <a:pPr/>
              <a:t>‹#›</a:t>
            </a:fld>
            <a:endParaRPr lang="ru-RU"/>
          </a:p>
        </p:txBody>
      </p:sp>
    </p:spTree>
    <p:extLst>
      <p:ext uri="{BB962C8B-B14F-4D97-AF65-F5344CB8AC3E}">
        <p14:creationId xmlns:p14="http://schemas.microsoft.com/office/powerpoint/2010/main" xmlns="" val="17249080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B1D52BF-43EB-4482-BA11-AB3D54149EDC}" type="slidenum">
              <a:rPr lang="ru-RU" smtClean="0"/>
              <a:pPr/>
              <a:t>3</a:t>
            </a:fld>
            <a:endParaRPr lang="ru-RU"/>
          </a:p>
        </p:txBody>
      </p:sp>
    </p:spTree>
    <p:extLst>
      <p:ext uri="{BB962C8B-B14F-4D97-AF65-F5344CB8AC3E}">
        <p14:creationId xmlns:p14="http://schemas.microsoft.com/office/powerpoint/2010/main" xmlns="" val="10365948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Ref idx="1002">
        <a:schemeClr val="bg1"/>
      </p:bgRef>
    </p:bg>
    <p:spTree>
      <p:nvGrpSpPr>
        <p:cNvPr id="1" name=""/>
        <p:cNvGrpSpPr/>
        <p:nvPr/>
      </p:nvGrpSpPr>
      <p:grpSpPr>
        <a:xfrm>
          <a:off x="0" y="0"/>
          <a:ext cx="0" cy="0"/>
          <a:chOff x="0" y="0"/>
          <a:chExt cx="0" cy="0"/>
        </a:xfrm>
      </p:grpSpPr>
      <p:sp>
        <p:nvSpPr>
          <p:cNvPr id="8" name="Прямоугольник 7"/>
          <p:cNvSpPr/>
          <p:nvPr/>
        </p:nvSpPr>
        <p:spPr>
          <a:xfrm flipH="1">
            <a:off x="3556000" y="0"/>
            <a:ext cx="8636000" cy="6858000"/>
          </a:xfrm>
          <a:prstGeom prst="rect">
            <a:avLst/>
          </a:prstGeom>
          <a:blipFill>
            <a:blip r:embed="rId2" cstate="print">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00000" r="50000"/>
                </a:path>
                <a:tileRect/>
              </a:gradFill>
            </a:fillOverlay>
            <a:innerShdw blurRad="63500" dist="44450" dir="10800000">
              <a:srgbClr val="000000">
                <a:alpha val="5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Прямая соединительная линия 8"/>
          <p:cNvSpPr>
            <a:spLocks noChangeShapeType="1"/>
          </p:cNvSpPr>
          <p:nvPr/>
        </p:nvSpPr>
        <p:spPr bwMode="auto">
          <a:xfrm rot="16200000">
            <a:off x="127000" y="3429000"/>
            <a:ext cx="6858000" cy="0"/>
          </a:xfrm>
          <a:prstGeom prst="line">
            <a:avLst/>
          </a:prstGeom>
          <a:noFill/>
          <a:ln w="11430" cap="flat" cmpd="sng" algn="ctr">
            <a:solidFill>
              <a:schemeClr val="bg1">
                <a:shade val="95000"/>
              </a:schemeClr>
            </a:solidFill>
            <a:prstDash val="solid"/>
            <a:miter lim="800000"/>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Заголовок 11"/>
          <p:cNvSpPr>
            <a:spLocks noGrp="1"/>
          </p:cNvSpPr>
          <p:nvPr>
            <p:ph type="ctrTitle"/>
          </p:nvPr>
        </p:nvSpPr>
        <p:spPr>
          <a:xfrm>
            <a:off x="4489157" y="533400"/>
            <a:ext cx="6807200" cy="2868168"/>
          </a:xfrm>
        </p:spPr>
        <p:txBody>
          <a:bodyPr lIns="45720" tIns="0" rIns="45720">
            <a:noAutofit/>
          </a:bodyPr>
          <a:lstStyle>
            <a:lvl1pPr algn="r">
              <a:defRPr sz="4200" b="1"/>
            </a:lvl1pPr>
            <a:extLst/>
          </a:lstStyle>
          <a:p>
            <a:r>
              <a:rPr kumimoji="0" lang="ru-RU" smtClean="0"/>
              <a:t>Образец заголовка</a:t>
            </a:r>
            <a:endParaRPr kumimoji="0" lang="en-US"/>
          </a:p>
        </p:txBody>
      </p:sp>
      <p:sp>
        <p:nvSpPr>
          <p:cNvPr id="25" name="Подзаголовок 24"/>
          <p:cNvSpPr>
            <a:spLocks noGrp="1"/>
          </p:cNvSpPr>
          <p:nvPr>
            <p:ph type="subTitle" idx="1"/>
          </p:nvPr>
        </p:nvSpPr>
        <p:spPr>
          <a:xfrm>
            <a:off x="4472589" y="3539864"/>
            <a:ext cx="6819704" cy="1101248"/>
          </a:xfrm>
        </p:spPr>
        <p:txBody>
          <a:bodyPr lIns="45720" tIns="0" rIns="45720" bIns="0"/>
          <a:lstStyle>
            <a:lvl1pPr marL="0" indent="0" algn="r">
              <a:buNone/>
              <a:defRPr sz="2200">
                <a:solidFill>
                  <a:srgbClr val="FFFFFF"/>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ru-RU" smtClean="0"/>
              <a:t>Образец подзаголовка</a:t>
            </a:r>
            <a:endParaRPr kumimoji="0" lang="en-US"/>
          </a:p>
        </p:txBody>
      </p:sp>
      <p:sp>
        <p:nvSpPr>
          <p:cNvPr id="31" name="Дата 30"/>
          <p:cNvSpPr>
            <a:spLocks noGrp="1"/>
          </p:cNvSpPr>
          <p:nvPr>
            <p:ph type="dt" sz="half" idx="10"/>
          </p:nvPr>
        </p:nvSpPr>
        <p:spPr>
          <a:xfrm>
            <a:off x="7828299" y="6557946"/>
            <a:ext cx="2669952" cy="226902"/>
          </a:xfrm>
        </p:spPr>
        <p:txBody>
          <a:bodyPr/>
          <a:lstStyle>
            <a:lvl1pPr>
              <a:defRPr lang="en-US" smtClean="0">
                <a:solidFill>
                  <a:srgbClr val="FFFFFF"/>
                </a:solidFill>
              </a:defRPr>
            </a:lvl1pPr>
            <a:extLst/>
          </a:lstStyle>
          <a:p>
            <a:fld id="{0DFA7543-3550-45C0-8D08-5BFB80CFCFD1}" type="datetimeFigureOut">
              <a:rPr lang="ru-RU" smtClean="0"/>
              <a:pPr/>
              <a:t>23.12.2013</a:t>
            </a:fld>
            <a:endParaRPr lang="ru-RU"/>
          </a:p>
        </p:txBody>
      </p:sp>
      <p:sp>
        <p:nvSpPr>
          <p:cNvPr id="18" name="Нижний колонтитул 17"/>
          <p:cNvSpPr>
            <a:spLocks noGrp="1"/>
          </p:cNvSpPr>
          <p:nvPr>
            <p:ph type="ftr" sz="quarter" idx="11"/>
          </p:nvPr>
        </p:nvSpPr>
        <p:spPr>
          <a:xfrm>
            <a:off x="3759200" y="6557946"/>
            <a:ext cx="3903629" cy="228600"/>
          </a:xfrm>
        </p:spPr>
        <p:txBody>
          <a:bodyPr/>
          <a:lstStyle>
            <a:lvl1pPr>
              <a:defRPr lang="en-US" dirty="0">
                <a:solidFill>
                  <a:srgbClr val="FFFFFF"/>
                </a:solidFill>
              </a:defRPr>
            </a:lvl1pPr>
            <a:extLst/>
          </a:lstStyle>
          <a:p>
            <a:endParaRPr lang="ru-RU"/>
          </a:p>
        </p:txBody>
      </p:sp>
      <p:sp>
        <p:nvSpPr>
          <p:cNvPr id="29" name="Номер слайда 28"/>
          <p:cNvSpPr>
            <a:spLocks noGrp="1"/>
          </p:cNvSpPr>
          <p:nvPr>
            <p:ph type="sldNum" sz="quarter" idx="12"/>
          </p:nvPr>
        </p:nvSpPr>
        <p:spPr>
          <a:xfrm>
            <a:off x="10507845" y="6556248"/>
            <a:ext cx="784448" cy="228600"/>
          </a:xfrm>
        </p:spPr>
        <p:txBody>
          <a:bodyPr/>
          <a:lstStyle>
            <a:lvl1pPr>
              <a:defRPr lang="en-US" smtClean="0">
                <a:solidFill>
                  <a:srgbClr val="FFFFFF"/>
                </a:solidFill>
              </a:defRPr>
            </a:lvl1pPr>
            <a:extLst/>
          </a:lstStyle>
          <a:p>
            <a:fld id="{611761E8-699F-4554-870D-8B964EAE923B}" type="slidenum">
              <a:rPr lang="ru-RU" smtClean="0"/>
              <a:pPr/>
              <a:t>‹#›</a:t>
            </a:fld>
            <a:endParaRPr lang="ru-RU"/>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extLst/>
          </a:lstStyle>
          <a:p>
            <a:r>
              <a:rPr kumimoji="0" lang="ru-RU" smtClean="0"/>
              <a:t>Образец заголовка</a:t>
            </a:r>
            <a:endParaRPr kumimoji="0" lang="en-US"/>
          </a:p>
        </p:txBody>
      </p:sp>
      <p:sp>
        <p:nvSpPr>
          <p:cNvPr id="3" name="Вертикальный текст 2"/>
          <p:cNvSpPr>
            <a:spLocks noGrp="1"/>
          </p:cNvSpPr>
          <p:nvPr>
            <p:ph type="body" orient="vert" idx="1"/>
          </p:nvPr>
        </p:nvSpPr>
        <p:spPr/>
        <p:txBody>
          <a:bodyPr vert="eaVert"/>
          <a:lstStyle>
            <a:extLs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extLst/>
          </a:lstStyle>
          <a:p>
            <a:fld id="{0DFA7543-3550-45C0-8D08-5BFB80CFCFD1}" type="datetimeFigureOut">
              <a:rPr lang="ru-RU" smtClean="0"/>
              <a:pPr/>
              <a:t>23.12.2013</a:t>
            </a:fld>
            <a:endParaRPr lang="ru-RU"/>
          </a:p>
        </p:txBody>
      </p:sp>
      <p:sp>
        <p:nvSpPr>
          <p:cNvPr id="5" name="Нижний колонтитул 4"/>
          <p:cNvSpPr>
            <a:spLocks noGrp="1"/>
          </p:cNvSpPr>
          <p:nvPr>
            <p:ph type="ftr" sz="quarter" idx="11"/>
          </p:nvPr>
        </p:nvSpPr>
        <p:spPr/>
        <p:txBody>
          <a:bodyPr/>
          <a:lstStyle>
            <a:extLst/>
          </a:lstStyle>
          <a:p>
            <a:endParaRPr lang="ru-RU"/>
          </a:p>
        </p:txBody>
      </p:sp>
      <p:sp>
        <p:nvSpPr>
          <p:cNvPr id="6" name="Номер слайда 5"/>
          <p:cNvSpPr>
            <a:spLocks noGrp="1"/>
          </p:cNvSpPr>
          <p:nvPr>
            <p:ph type="sldNum" sz="quarter" idx="12"/>
          </p:nvPr>
        </p:nvSpPr>
        <p:spPr/>
        <p:txBody>
          <a:bodyPr/>
          <a:lstStyle>
            <a:extLst/>
          </a:lstStyle>
          <a:p>
            <a:fld id="{611761E8-699F-4554-870D-8B964EAE923B}" type="slidenum">
              <a:rPr lang="ru-RU" smtClean="0"/>
              <a:pPr/>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37600" y="274956"/>
            <a:ext cx="2032000" cy="5851525"/>
          </a:xfrm>
        </p:spPr>
        <p:txBody>
          <a:bodyPr vert="eaVert" anchor="t"/>
          <a:lstStyle>
            <a:extLst/>
          </a:lstStyle>
          <a:p>
            <a:r>
              <a:rPr kumimoji="0" lang="ru-RU" smtClean="0"/>
              <a:t>Образец заголовка</a:t>
            </a:r>
            <a:endParaRPr kumimoji="0" lang="en-US"/>
          </a:p>
        </p:txBody>
      </p:sp>
      <p:sp>
        <p:nvSpPr>
          <p:cNvPr id="3" name="Вертикальный текст 2"/>
          <p:cNvSpPr>
            <a:spLocks noGrp="1"/>
          </p:cNvSpPr>
          <p:nvPr>
            <p:ph type="body" orient="vert" idx="1"/>
          </p:nvPr>
        </p:nvSpPr>
        <p:spPr>
          <a:xfrm>
            <a:off x="609600" y="274643"/>
            <a:ext cx="8026400" cy="5851525"/>
          </a:xfrm>
        </p:spPr>
        <p:txBody>
          <a:bodyPr vert="eaVert"/>
          <a:lstStyle>
            <a:extLs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a:xfrm>
            <a:off x="5657088" y="6557946"/>
            <a:ext cx="2669952" cy="226902"/>
          </a:xfrm>
        </p:spPr>
        <p:txBody>
          <a:bodyPr/>
          <a:lstStyle>
            <a:extLst/>
          </a:lstStyle>
          <a:p>
            <a:fld id="{0DFA7543-3550-45C0-8D08-5BFB80CFCFD1}" type="datetimeFigureOut">
              <a:rPr lang="ru-RU" smtClean="0"/>
              <a:pPr/>
              <a:t>23.12.2013</a:t>
            </a:fld>
            <a:endParaRPr lang="ru-RU"/>
          </a:p>
        </p:txBody>
      </p:sp>
      <p:sp>
        <p:nvSpPr>
          <p:cNvPr id="5" name="Нижний колонтитул 4"/>
          <p:cNvSpPr>
            <a:spLocks noGrp="1"/>
          </p:cNvSpPr>
          <p:nvPr>
            <p:ph type="ftr" sz="quarter" idx="11"/>
          </p:nvPr>
        </p:nvSpPr>
        <p:spPr>
          <a:xfrm>
            <a:off x="609600" y="6556248"/>
            <a:ext cx="4876800" cy="228600"/>
          </a:xfrm>
        </p:spPr>
        <p:txBody>
          <a:bodyPr/>
          <a:lstStyle>
            <a:extLst/>
          </a:lstStyle>
          <a:p>
            <a:endParaRPr lang="ru-RU"/>
          </a:p>
        </p:txBody>
      </p:sp>
      <p:sp>
        <p:nvSpPr>
          <p:cNvPr id="6" name="Номер слайда 5"/>
          <p:cNvSpPr>
            <a:spLocks noGrp="1"/>
          </p:cNvSpPr>
          <p:nvPr>
            <p:ph type="sldNum" sz="quarter" idx="12"/>
          </p:nvPr>
        </p:nvSpPr>
        <p:spPr>
          <a:xfrm>
            <a:off x="8339328" y="6553200"/>
            <a:ext cx="784448" cy="228600"/>
          </a:xfrm>
        </p:spPr>
        <p:txBody>
          <a:bodyPr/>
          <a:lstStyle>
            <a:lvl1pPr>
              <a:defRPr>
                <a:solidFill>
                  <a:schemeClr val="tx2"/>
                </a:solidFill>
              </a:defRPr>
            </a:lvl1pPr>
            <a:extLst/>
          </a:lstStyle>
          <a:p>
            <a:fld id="{611761E8-699F-4554-870D-8B964EAE923B}" type="slidenum">
              <a:rPr lang="ru-RU" smtClean="0"/>
              <a:pPr/>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extLst/>
          </a:lstStyle>
          <a:p>
            <a:r>
              <a:rPr kumimoji="0" lang="ru-RU" smtClean="0"/>
              <a:t>Образец заголовка</a:t>
            </a:r>
            <a:endParaRPr kumimoji="0" lang="en-US"/>
          </a:p>
        </p:txBody>
      </p:sp>
      <p:sp>
        <p:nvSpPr>
          <p:cNvPr id="3" name="Содержимое 2"/>
          <p:cNvSpPr>
            <a:spLocks noGrp="1"/>
          </p:cNvSpPr>
          <p:nvPr>
            <p:ph idx="1"/>
          </p:nvPr>
        </p:nvSpPr>
        <p:spPr/>
        <p:txBody>
          <a:bodyPr/>
          <a:lstStyle>
            <a:extLs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extLst/>
          </a:lstStyle>
          <a:p>
            <a:fld id="{0DFA7543-3550-45C0-8D08-5BFB80CFCFD1}" type="datetimeFigureOut">
              <a:rPr lang="ru-RU" smtClean="0"/>
              <a:pPr/>
              <a:t>23.12.2013</a:t>
            </a:fld>
            <a:endParaRPr lang="ru-RU"/>
          </a:p>
        </p:txBody>
      </p:sp>
      <p:sp>
        <p:nvSpPr>
          <p:cNvPr id="5" name="Нижний колонтитул 4"/>
          <p:cNvSpPr>
            <a:spLocks noGrp="1"/>
          </p:cNvSpPr>
          <p:nvPr>
            <p:ph type="ftr" sz="quarter" idx="11"/>
          </p:nvPr>
        </p:nvSpPr>
        <p:spPr/>
        <p:txBody>
          <a:bodyPr/>
          <a:lstStyle>
            <a:extLst/>
          </a:lstStyle>
          <a:p>
            <a:endParaRPr lang="ru-RU"/>
          </a:p>
        </p:txBody>
      </p:sp>
      <p:sp>
        <p:nvSpPr>
          <p:cNvPr id="6" name="Номер слайда 5"/>
          <p:cNvSpPr>
            <a:spLocks noGrp="1"/>
          </p:cNvSpPr>
          <p:nvPr>
            <p:ph type="sldNum" sz="quarter" idx="12"/>
          </p:nvPr>
        </p:nvSpPr>
        <p:spPr/>
        <p:txBody>
          <a:bodyPr/>
          <a:lstStyle>
            <a:extLst/>
          </a:lstStyle>
          <a:p>
            <a:fld id="{611761E8-699F-4554-870D-8B964EAE923B}" type="slidenum">
              <a:rPr lang="ru-RU" smtClean="0"/>
              <a:pPr/>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422400" y="2821838"/>
            <a:ext cx="8340651" cy="1362075"/>
          </a:xfrm>
        </p:spPr>
        <p:txBody>
          <a:bodyPr tIns="0" anchor="t"/>
          <a:lstStyle>
            <a:lvl1pPr algn="r">
              <a:buNone/>
              <a:defRPr sz="4200" b="1" cap="all"/>
            </a:lvl1pPr>
            <a:extLst/>
          </a:lstStyle>
          <a:p>
            <a:r>
              <a:rPr kumimoji="0" lang="ru-RU" smtClean="0"/>
              <a:t>Образец заголовка</a:t>
            </a:r>
            <a:endParaRPr kumimoji="0" lang="en-US"/>
          </a:p>
        </p:txBody>
      </p:sp>
      <p:sp>
        <p:nvSpPr>
          <p:cNvPr id="3" name="Текст 2"/>
          <p:cNvSpPr>
            <a:spLocks noGrp="1"/>
          </p:cNvSpPr>
          <p:nvPr>
            <p:ph type="body" idx="1"/>
          </p:nvPr>
        </p:nvSpPr>
        <p:spPr>
          <a:xfrm>
            <a:off x="1422400" y="1905001"/>
            <a:ext cx="8340651" cy="743507"/>
          </a:xfrm>
        </p:spPr>
        <p:txBody>
          <a:bodyPr anchor="b"/>
          <a:lstStyle>
            <a:lvl1pPr marL="0" indent="0" algn="r">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ru-RU" smtClean="0"/>
              <a:t>Образец текста</a:t>
            </a:r>
          </a:p>
        </p:txBody>
      </p:sp>
      <p:sp>
        <p:nvSpPr>
          <p:cNvPr id="4" name="Дата 3"/>
          <p:cNvSpPr>
            <a:spLocks noGrp="1"/>
          </p:cNvSpPr>
          <p:nvPr>
            <p:ph type="dt" sz="half" idx="10"/>
          </p:nvPr>
        </p:nvSpPr>
        <p:spPr>
          <a:xfrm>
            <a:off x="6298984" y="6556810"/>
            <a:ext cx="2669952" cy="226902"/>
          </a:xfrm>
        </p:spPr>
        <p:txBody>
          <a:bodyPr bIns="0" anchor="b"/>
          <a:lstStyle>
            <a:lvl1pPr>
              <a:defRPr>
                <a:solidFill>
                  <a:schemeClr val="tx2"/>
                </a:solidFill>
              </a:defRPr>
            </a:lvl1pPr>
            <a:extLst/>
          </a:lstStyle>
          <a:p>
            <a:fld id="{0DFA7543-3550-45C0-8D08-5BFB80CFCFD1}" type="datetimeFigureOut">
              <a:rPr lang="ru-RU" smtClean="0"/>
              <a:pPr/>
              <a:t>23.12.2013</a:t>
            </a:fld>
            <a:endParaRPr lang="ru-RU"/>
          </a:p>
        </p:txBody>
      </p:sp>
      <p:sp>
        <p:nvSpPr>
          <p:cNvPr id="5" name="Нижний колонтитул 4"/>
          <p:cNvSpPr>
            <a:spLocks noGrp="1"/>
          </p:cNvSpPr>
          <p:nvPr>
            <p:ph type="ftr" sz="quarter" idx="11"/>
          </p:nvPr>
        </p:nvSpPr>
        <p:spPr>
          <a:xfrm>
            <a:off x="2313811" y="6556810"/>
            <a:ext cx="3860800" cy="228600"/>
          </a:xfrm>
        </p:spPr>
        <p:txBody>
          <a:bodyPr bIns="0" anchor="b"/>
          <a:lstStyle>
            <a:lvl1pPr>
              <a:defRPr>
                <a:solidFill>
                  <a:schemeClr val="tx2"/>
                </a:solidFill>
              </a:defRPr>
            </a:lvl1pPr>
            <a:extLst/>
          </a:lstStyle>
          <a:p>
            <a:endParaRPr lang="ru-RU"/>
          </a:p>
        </p:txBody>
      </p:sp>
      <p:sp>
        <p:nvSpPr>
          <p:cNvPr id="6" name="Номер слайда 5"/>
          <p:cNvSpPr>
            <a:spLocks noGrp="1"/>
          </p:cNvSpPr>
          <p:nvPr>
            <p:ph type="sldNum" sz="quarter" idx="12"/>
          </p:nvPr>
        </p:nvSpPr>
        <p:spPr>
          <a:xfrm>
            <a:off x="8978603" y="6555112"/>
            <a:ext cx="784448" cy="228600"/>
          </a:xfrm>
        </p:spPr>
        <p:txBody>
          <a:bodyPr/>
          <a:lstStyle>
            <a:extLst/>
          </a:lstStyle>
          <a:p>
            <a:fld id="{611761E8-699F-4554-870D-8B964EAE923B}" type="slidenum">
              <a:rPr lang="ru-RU" smtClean="0"/>
              <a:pPr/>
              <a:t>‹#›</a:t>
            </a:fld>
            <a:endParaRPr lang="ru-RU"/>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320040"/>
            <a:ext cx="9656064" cy="1143000"/>
          </a:xfrm>
        </p:spPr>
        <p:txBody>
          <a:bodyPr/>
          <a:lstStyle>
            <a:extLst/>
          </a:lstStyle>
          <a:p>
            <a:r>
              <a:rPr kumimoji="0" lang="ru-RU" smtClean="0"/>
              <a:t>Образец заголовка</a:t>
            </a:r>
            <a:endParaRPr kumimoji="0" lang="en-US"/>
          </a:p>
        </p:txBody>
      </p:sp>
      <p:sp>
        <p:nvSpPr>
          <p:cNvPr id="3" name="Содержимое 2"/>
          <p:cNvSpPr>
            <a:spLocks noGrp="1"/>
          </p:cNvSpPr>
          <p:nvPr>
            <p:ph sz="half" idx="1"/>
          </p:nvPr>
        </p:nvSpPr>
        <p:spPr>
          <a:xfrm>
            <a:off x="609600" y="1600201"/>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Содержимое 3"/>
          <p:cNvSpPr>
            <a:spLocks noGrp="1"/>
          </p:cNvSpPr>
          <p:nvPr>
            <p:ph sz="half" idx="2"/>
          </p:nvPr>
        </p:nvSpPr>
        <p:spPr>
          <a:xfrm>
            <a:off x="5571744" y="1600201"/>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5" name="Дата 4"/>
          <p:cNvSpPr>
            <a:spLocks noGrp="1"/>
          </p:cNvSpPr>
          <p:nvPr>
            <p:ph type="dt" sz="half" idx="10"/>
          </p:nvPr>
        </p:nvSpPr>
        <p:spPr/>
        <p:txBody>
          <a:bodyPr/>
          <a:lstStyle>
            <a:extLst/>
          </a:lstStyle>
          <a:p>
            <a:fld id="{0DFA7543-3550-45C0-8D08-5BFB80CFCFD1}" type="datetimeFigureOut">
              <a:rPr lang="ru-RU" smtClean="0"/>
              <a:pPr/>
              <a:t>23.12.2013</a:t>
            </a:fld>
            <a:endParaRPr lang="ru-RU"/>
          </a:p>
        </p:txBody>
      </p:sp>
      <p:sp>
        <p:nvSpPr>
          <p:cNvPr id="6" name="Нижний колонтитул 5"/>
          <p:cNvSpPr>
            <a:spLocks noGrp="1"/>
          </p:cNvSpPr>
          <p:nvPr>
            <p:ph type="ftr" sz="quarter" idx="11"/>
          </p:nvPr>
        </p:nvSpPr>
        <p:spPr/>
        <p:txBody>
          <a:bodyPr/>
          <a:lstStyle>
            <a:extLst/>
          </a:lstStyle>
          <a:p>
            <a:endParaRPr lang="ru-RU"/>
          </a:p>
        </p:txBody>
      </p:sp>
      <p:sp>
        <p:nvSpPr>
          <p:cNvPr id="7" name="Номер слайда 6"/>
          <p:cNvSpPr>
            <a:spLocks noGrp="1"/>
          </p:cNvSpPr>
          <p:nvPr>
            <p:ph type="sldNum" sz="quarter" idx="12"/>
          </p:nvPr>
        </p:nvSpPr>
        <p:spPr/>
        <p:txBody>
          <a:bodyPr/>
          <a:lstStyle>
            <a:extLst/>
          </a:lstStyle>
          <a:p>
            <a:fld id="{611761E8-699F-4554-870D-8B964EAE923B}" type="slidenum">
              <a:rPr lang="ru-RU" smtClean="0"/>
              <a:pPr/>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320040"/>
            <a:ext cx="9656064" cy="1143000"/>
          </a:xfrm>
        </p:spPr>
        <p:txBody>
          <a:bodyPr anchor="b"/>
          <a:lstStyle>
            <a:lvl1pPr>
              <a:defRPr/>
            </a:lvl1pPr>
            <a:extLst/>
          </a:lstStyle>
          <a:p>
            <a:r>
              <a:rPr kumimoji="0" lang="ru-RU" smtClean="0"/>
              <a:t>Образец заголовка</a:t>
            </a:r>
            <a:endParaRPr kumimoji="0" lang="en-US"/>
          </a:p>
        </p:txBody>
      </p:sp>
      <p:sp>
        <p:nvSpPr>
          <p:cNvPr id="3" name="Текст 2"/>
          <p:cNvSpPr>
            <a:spLocks noGrp="1"/>
          </p:cNvSpPr>
          <p:nvPr>
            <p:ph type="body" idx="1"/>
          </p:nvPr>
        </p:nvSpPr>
        <p:spPr>
          <a:xfrm>
            <a:off x="609600" y="5867400"/>
            <a:ext cx="4693920" cy="457200"/>
          </a:xfrm>
          <a:noFill/>
          <a:ln w="12700" cap="flat" cmpd="sng" algn="ctr">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ru-RU" smtClean="0"/>
              <a:t>Образец текста</a:t>
            </a:r>
          </a:p>
        </p:txBody>
      </p:sp>
      <p:sp>
        <p:nvSpPr>
          <p:cNvPr id="4" name="Текст 3"/>
          <p:cNvSpPr>
            <a:spLocks noGrp="1"/>
          </p:cNvSpPr>
          <p:nvPr>
            <p:ph type="body" sz="half" idx="3"/>
          </p:nvPr>
        </p:nvSpPr>
        <p:spPr>
          <a:xfrm>
            <a:off x="5571744" y="5867400"/>
            <a:ext cx="4693920" cy="457200"/>
          </a:xfrm>
          <a:noFill/>
          <a:ln w="12700" cap="flat" cmpd="sng" algn="ctr">
            <a:solidFill>
              <a:schemeClr val="tx2"/>
            </a:solidFill>
            <a:prstDash val="solid"/>
          </a:ln>
          <a:effectLst/>
        </p:spPr>
        <p:style>
          <a:lnRef idx="1">
            <a:schemeClr val="accent2"/>
          </a:lnRef>
          <a:fillRef idx="3">
            <a:schemeClr val="accent2"/>
          </a:fillRef>
          <a:effectRef idx="2">
            <a:schemeClr val="accent2"/>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ru-RU" smtClean="0"/>
              <a:t>Образец текста</a:t>
            </a:r>
          </a:p>
        </p:txBody>
      </p:sp>
      <p:sp>
        <p:nvSpPr>
          <p:cNvPr id="5" name="Содержимое 4"/>
          <p:cNvSpPr>
            <a:spLocks noGrp="1"/>
          </p:cNvSpPr>
          <p:nvPr>
            <p:ph sz="quarter" idx="2"/>
          </p:nvPr>
        </p:nvSpPr>
        <p:spPr>
          <a:xfrm>
            <a:off x="609600"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6" name="Содержимое 5"/>
          <p:cNvSpPr>
            <a:spLocks noGrp="1"/>
          </p:cNvSpPr>
          <p:nvPr>
            <p:ph sz="quarter" idx="4"/>
          </p:nvPr>
        </p:nvSpPr>
        <p:spPr>
          <a:xfrm>
            <a:off x="5571744"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7" name="Дата 6"/>
          <p:cNvSpPr>
            <a:spLocks noGrp="1"/>
          </p:cNvSpPr>
          <p:nvPr>
            <p:ph type="dt" sz="half" idx="10"/>
          </p:nvPr>
        </p:nvSpPr>
        <p:spPr/>
        <p:txBody>
          <a:bodyPr/>
          <a:lstStyle>
            <a:extLst/>
          </a:lstStyle>
          <a:p>
            <a:fld id="{0DFA7543-3550-45C0-8D08-5BFB80CFCFD1}" type="datetimeFigureOut">
              <a:rPr lang="ru-RU" smtClean="0"/>
              <a:pPr/>
              <a:t>23.12.2013</a:t>
            </a:fld>
            <a:endParaRPr lang="ru-RU"/>
          </a:p>
        </p:txBody>
      </p:sp>
      <p:sp>
        <p:nvSpPr>
          <p:cNvPr id="8" name="Нижний колонтитул 7"/>
          <p:cNvSpPr>
            <a:spLocks noGrp="1"/>
          </p:cNvSpPr>
          <p:nvPr>
            <p:ph type="ftr" sz="quarter" idx="11"/>
          </p:nvPr>
        </p:nvSpPr>
        <p:spPr/>
        <p:txBody>
          <a:bodyPr/>
          <a:lstStyle>
            <a:extLst/>
          </a:lstStyle>
          <a:p>
            <a:endParaRPr lang="ru-RU"/>
          </a:p>
        </p:txBody>
      </p:sp>
      <p:sp>
        <p:nvSpPr>
          <p:cNvPr id="9" name="Номер слайда 8"/>
          <p:cNvSpPr>
            <a:spLocks noGrp="1"/>
          </p:cNvSpPr>
          <p:nvPr>
            <p:ph type="sldNum" sz="quarter" idx="12"/>
          </p:nvPr>
        </p:nvSpPr>
        <p:spPr/>
        <p:txBody>
          <a:bodyPr/>
          <a:lstStyle>
            <a:extLst/>
          </a:lstStyle>
          <a:p>
            <a:fld id="{611761E8-699F-4554-870D-8B964EAE923B}" type="slidenum">
              <a:rPr lang="ru-RU" smtClean="0"/>
              <a:pPr/>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320040"/>
            <a:ext cx="9656064" cy="1143000"/>
          </a:xfrm>
        </p:spPr>
        <p:txBody>
          <a:bodyPr/>
          <a:lstStyle>
            <a:extLst/>
          </a:lstStyle>
          <a:p>
            <a:r>
              <a:rPr kumimoji="0" lang="ru-RU" smtClean="0"/>
              <a:t>Образец заголовка</a:t>
            </a:r>
            <a:endParaRPr kumimoji="0" lang="en-US"/>
          </a:p>
        </p:txBody>
      </p:sp>
      <p:sp>
        <p:nvSpPr>
          <p:cNvPr id="3" name="Дата 2"/>
          <p:cNvSpPr>
            <a:spLocks noGrp="1"/>
          </p:cNvSpPr>
          <p:nvPr>
            <p:ph type="dt" sz="half" idx="10"/>
          </p:nvPr>
        </p:nvSpPr>
        <p:spPr/>
        <p:txBody>
          <a:bodyPr/>
          <a:lstStyle>
            <a:extLst/>
          </a:lstStyle>
          <a:p>
            <a:fld id="{0DFA7543-3550-45C0-8D08-5BFB80CFCFD1}" type="datetimeFigureOut">
              <a:rPr lang="ru-RU" smtClean="0"/>
              <a:pPr/>
              <a:t>23.12.2013</a:t>
            </a:fld>
            <a:endParaRPr lang="ru-RU"/>
          </a:p>
        </p:txBody>
      </p:sp>
      <p:sp>
        <p:nvSpPr>
          <p:cNvPr id="4" name="Нижний колонтитул 3"/>
          <p:cNvSpPr>
            <a:spLocks noGrp="1"/>
          </p:cNvSpPr>
          <p:nvPr>
            <p:ph type="ftr" sz="quarter" idx="11"/>
          </p:nvPr>
        </p:nvSpPr>
        <p:spPr/>
        <p:txBody>
          <a:bodyPr/>
          <a:lstStyle>
            <a:extLst/>
          </a:lstStyle>
          <a:p>
            <a:endParaRPr lang="ru-RU"/>
          </a:p>
        </p:txBody>
      </p:sp>
      <p:sp>
        <p:nvSpPr>
          <p:cNvPr id="5" name="Номер слайда 4"/>
          <p:cNvSpPr>
            <a:spLocks noGrp="1"/>
          </p:cNvSpPr>
          <p:nvPr>
            <p:ph type="sldNum" sz="quarter" idx="12"/>
          </p:nvPr>
        </p:nvSpPr>
        <p:spPr/>
        <p:txBody>
          <a:bodyPr/>
          <a:lstStyle>
            <a:extLst/>
          </a:lstStyle>
          <a:p>
            <a:fld id="{611761E8-699F-4554-870D-8B964EAE923B}" type="slidenum">
              <a:rPr lang="ru-RU" smtClean="0"/>
              <a:pPr/>
              <a:t>‹#›</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lvl1pPr>
              <a:defRPr>
                <a:solidFill>
                  <a:schemeClr val="tx2"/>
                </a:solidFill>
              </a:defRPr>
            </a:lvl1pPr>
            <a:extLst/>
          </a:lstStyle>
          <a:p>
            <a:fld id="{0DFA7543-3550-45C0-8D08-5BFB80CFCFD1}" type="datetimeFigureOut">
              <a:rPr lang="ru-RU" smtClean="0"/>
              <a:pPr/>
              <a:t>23.12.2013</a:t>
            </a:fld>
            <a:endParaRPr lang="ru-RU"/>
          </a:p>
        </p:txBody>
      </p:sp>
      <p:sp>
        <p:nvSpPr>
          <p:cNvPr id="3" name="Нижний колонтитул 2"/>
          <p:cNvSpPr>
            <a:spLocks noGrp="1"/>
          </p:cNvSpPr>
          <p:nvPr>
            <p:ph type="ftr" sz="quarter" idx="11"/>
          </p:nvPr>
        </p:nvSpPr>
        <p:spPr/>
        <p:txBody>
          <a:bodyPr/>
          <a:lstStyle>
            <a:lvl1pPr>
              <a:defRPr>
                <a:solidFill>
                  <a:schemeClr val="tx2"/>
                </a:solidFill>
              </a:defRPr>
            </a:lvl1pPr>
            <a:extLst/>
          </a:lstStyle>
          <a:p>
            <a:endParaRPr lang="ru-RU"/>
          </a:p>
        </p:txBody>
      </p:sp>
      <p:sp>
        <p:nvSpPr>
          <p:cNvPr id="4" name="Номер слайда 3"/>
          <p:cNvSpPr>
            <a:spLocks noGrp="1"/>
          </p:cNvSpPr>
          <p:nvPr>
            <p:ph type="sldNum" sz="quarter" idx="12"/>
          </p:nvPr>
        </p:nvSpPr>
        <p:spPr/>
        <p:txBody>
          <a:bodyPr/>
          <a:lstStyle>
            <a:extLst/>
          </a:lstStyle>
          <a:p>
            <a:fld id="{611761E8-699F-4554-870D-8B964EAE923B}" type="slidenum">
              <a:rPr lang="ru-RU" smtClean="0"/>
              <a:pPr/>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228600"/>
            <a:ext cx="7863840" cy="1173480"/>
          </a:xfrm>
        </p:spPr>
        <p:txBody>
          <a:bodyPr wrap="square" anchor="b"/>
          <a:lstStyle>
            <a:lvl1pPr algn="l">
              <a:buNone/>
              <a:defRPr lang="en-US" sz="2400" baseline="0" smtClean="0"/>
            </a:lvl1pPr>
            <a:extLst/>
          </a:lstStyle>
          <a:p>
            <a:r>
              <a:rPr kumimoji="0" lang="ru-RU" smtClean="0"/>
              <a:t>Образец заголовка</a:t>
            </a:r>
            <a:endParaRPr kumimoji="0" lang="en-US"/>
          </a:p>
        </p:txBody>
      </p:sp>
      <p:sp>
        <p:nvSpPr>
          <p:cNvPr id="3" name="Текст 2"/>
          <p:cNvSpPr>
            <a:spLocks noGrp="1"/>
          </p:cNvSpPr>
          <p:nvPr>
            <p:ph type="body" idx="2"/>
          </p:nvPr>
        </p:nvSpPr>
        <p:spPr>
          <a:xfrm>
            <a:off x="609600" y="1497416"/>
            <a:ext cx="7863840" cy="602512"/>
          </a:xfrm>
        </p:spPr>
        <p:txBody>
          <a:bodyPr rot="0" spcFirstLastPara="0" vertOverflow="overflow" horzOverflow="overflow" vert="horz" wrap="square" lIns="45720" tIns="0" rIns="0" bIns="0" numCol="1" spcCol="0" rtlCol="0" fromWordArt="0" anchor="t" anchorCtr="0" forceAA="0" compatLnSpc="1">
            <a:normAutofit/>
          </a:bodyPr>
          <a:lstStyle>
            <a:lvl1pPr marL="0" indent="0">
              <a:spcBef>
                <a:spcPts val="0"/>
              </a:spcBef>
              <a:spcAft>
                <a:spcPts val="0"/>
              </a:spcAft>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ru-RU" smtClean="0"/>
              <a:t>Образец текста</a:t>
            </a:r>
          </a:p>
        </p:txBody>
      </p:sp>
      <p:sp>
        <p:nvSpPr>
          <p:cNvPr id="4" name="Содержимое 3"/>
          <p:cNvSpPr>
            <a:spLocks noGrp="1"/>
          </p:cNvSpPr>
          <p:nvPr>
            <p:ph sz="half" idx="1"/>
          </p:nvPr>
        </p:nvSpPr>
        <p:spPr>
          <a:xfrm>
            <a:off x="609600" y="2133600"/>
            <a:ext cx="9652000" cy="4371752"/>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5" name="Дата 4"/>
          <p:cNvSpPr>
            <a:spLocks noGrp="1"/>
          </p:cNvSpPr>
          <p:nvPr>
            <p:ph type="dt" sz="half" idx="10"/>
          </p:nvPr>
        </p:nvSpPr>
        <p:spPr/>
        <p:txBody>
          <a:bodyPr/>
          <a:lstStyle>
            <a:extLst/>
          </a:lstStyle>
          <a:p>
            <a:fld id="{0DFA7543-3550-45C0-8D08-5BFB80CFCFD1}" type="datetimeFigureOut">
              <a:rPr lang="ru-RU" smtClean="0"/>
              <a:pPr/>
              <a:t>23.12.2013</a:t>
            </a:fld>
            <a:endParaRPr lang="ru-RU"/>
          </a:p>
        </p:txBody>
      </p:sp>
      <p:sp>
        <p:nvSpPr>
          <p:cNvPr id="6" name="Нижний колонтитул 5"/>
          <p:cNvSpPr>
            <a:spLocks noGrp="1"/>
          </p:cNvSpPr>
          <p:nvPr>
            <p:ph type="ftr" sz="quarter" idx="11"/>
          </p:nvPr>
        </p:nvSpPr>
        <p:spPr/>
        <p:txBody>
          <a:bodyPr/>
          <a:lstStyle>
            <a:extLst/>
          </a:lstStyle>
          <a:p>
            <a:endParaRPr lang="ru-RU"/>
          </a:p>
        </p:txBody>
      </p:sp>
      <p:sp>
        <p:nvSpPr>
          <p:cNvPr id="7" name="Номер слайда 6"/>
          <p:cNvSpPr>
            <a:spLocks noGrp="1"/>
          </p:cNvSpPr>
          <p:nvPr>
            <p:ph type="sldNum" sz="quarter" idx="12"/>
          </p:nvPr>
        </p:nvSpPr>
        <p:spPr/>
        <p:txBody>
          <a:bodyPr/>
          <a:lstStyle>
            <a:extLst/>
          </a:lstStyle>
          <a:p>
            <a:fld id="{611761E8-699F-4554-870D-8B964EAE923B}" type="slidenum">
              <a:rPr lang="ru-RU" smtClean="0"/>
              <a:pPr/>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bg>
      <p:bgRef idx="1002">
        <a:schemeClr val="bg2"/>
      </p:bgRef>
    </p:bg>
    <p:spTree>
      <p:nvGrpSpPr>
        <p:cNvPr id="1" name=""/>
        <p:cNvGrpSpPr/>
        <p:nvPr/>
      </p:nvGrpSpPr>
      <p:grpSpPr>
        <a:xfrm>
          <a:off x="0" y="0"/>
          <a:ext cx="0" cy="0"/>
          <a:chOff x="0" y="0"/>
          <a:chExt cx="0" cy="0"/>
        </a:xfrm>
      </p:grpSpPr>
      <p:sp>
        <p:nvSpPr>
          <p:cNvPr id="8" name="Прямоугольник 7"/>
          <p:cNvSpPr/>
          <p:nvPr/>
        </p:nvSpPr>
        <p:spPr>
          <a:xfrm rot="21240000">
            <a:off x="797292" y="1004669"/>
            <a:ext cx="5759369" cy="4312573"/>
          </a:xfrm>
          <a:prstGeom prst="rect">
            <a:avLst/>
          </a:prstGeom>
          <a:solidFill>
            <a:srgbClr val="FAFAFA"/>
          </a:solidFill>
          <a:ln w="1270" cap="rnd" cmpd="sng" algn="ctr">
            <a:solidFill>
              <a:srgbClr val="EAEAEA"/>
            </a:solidFill>
            <a:prstDash val="solid"/>
          </a:ln>
          <a:effectLst>
            <a:outerShdw blurRad="25000" dist="12700" dir="5400000" algn="t"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Прямоугольник 8"/>
          <p:cNvSpPr/>
          <p:nvPr/>
        </p:nvSpPr>
        <p:spPr>
          <a:xfrm rot="21420000">
            <a:off x="795609" y="998817"/>
            <a:ext cx="5759369" cy="4312573"/>
          </a:xfrm>
          <a:prstGeom prst="rect">
            <a:avLst/>
          </a:prstGeom>
          <a:solidFill>
            <a:srgbClr val="FAFAFA"/>
          </a:solidFill>
          <a:ln w="1270" cap="rnd" cmpd="sng" algn="ctr">
            <a:solidFill>
              <a:srgbClr val="EAEAEA"/>
            </a:solidFill>
            <a:prstDash val="solid"/>
          </a:ln>
          <a:effectLst>
            <a:outerShdw blurRad="28000" dist="12700" dir="5400000" algn="tl"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Заголовок 1"/>
          <p:cNvSpPr>
            <a:spLocks noGrp="1"/>
          </p:cNvSpPr>
          <p:nvPr>
            <p:ph type="title"/>
          </p:nvPr>
        </p:nvSpPr>
        <p:spPr>
          <a:xfrm>
            <a:off x="7185464" y="1143000"/>
            <a:ext cx="4572000" cy="2057400"/>
          </a:xfrm>
        </p:spPr>
        <p:txBody>
          <a:bodyPr vert="horz" anchor="b"/>
          <a:lstStyle>
            <a:lvl1pPr algn="l">
              <a:buNone/>
              <a:defRPr sz="3000" b="1" baseline="0">
                <a:ln w="500">
                  <a:solidFill>
                    <a:schemeClr val="tx2">
                      <a:shade val="10000"/>
                      <a:satMod val="135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defRPr>
            </a:lvl1pPr>
            <a:extLst/>
          </a:lstStyle>
          <a:p>
            <a:r>
              <a:rPr kumimoji="0" lang="ru-RU" smtClean="0"/>
              <a:t>Образец заголовка</a:t>
            </a:r>
            <a:endParaRPr kumimoji="0" lang="en-US" dirty="0"/>
          </a:p>
        </p:txBody>
      </p:sp>
      <p:sp>
        <p:nvSpPr>
          <p:cNvPr id="4" name="Текст 3"/>
          <p:cNvSpPr>
            <a:spLocks noGrp="1"/>
          </p:cNvSpPr>
          <p:nvPr>
            <p:ph type="body" sz="half" idx="2"/>
          </p:nvPr>
        </p:nvSpPr>
        <p:spPr>
          <a:xfrm>
            <a:off x="7185464" y="3283634"/>
            <a:ext cx="4572000" cy="1920240"/>
          </a:xfrm>
        </p:spPr>
        <p:txBody>
          <a:bodyPr rot="0" spcFirstLastPara="0" vertOverflow="overflow" horzOverflow="overflow" vert="horz" wrap="square" lIns="82296" tIns="0" rIns="0" bIns="0" numCol="1" spcCol="0" rtlCol="0" fromWordArt="0" anchor="t" anchorCtr="0" forceAA="0" compatLnSpc="1">
            <a:normAutofit/>
          </a:bodyPr>
          <a:lstStyle>
            <a:lvl1pPr marL="0" indent="0">
              <a:lnSpc>
                <a:spcPct val="100000"/>
              </a:lnSpc>
              <a:spcBef>
                <a:spcPts val="0"/>
              </a:spcBef>
              <a:buFontTx/>
              <a:buNone/>
              <a:defRPr sz="1400" baseline="0">
                <a:solidFill>
                  <a:schemeClr val="tx1"/>
                </a:solidFill>
              </a:defRPr>
            </a:lvl1pPr>
            <a:lvl2pPr>
              <a:defRPr sz="1200"/>
            </a:lvl2pPr>
            <a:lvl3pPr>
              <a:defRPr sz="1000"/>
            </a:lvl3pPr>
            <a:lvl4pPr>
              <a:defRPr sz="900"/>
            </a:lvl4pPr>
            <a:lvl5pPr>
              <a:defRPr sz="900"/>
            </a:lvl5pPr>
            <a:extLst/>
          </a:lstStyle>
          <a:p>
            <a:pPr marL="0" marR="0" lvl="0" indent="0" algn="l" defTabSz="0" rtl="0" eaLnBrk="1" fontAlgn="auto" latinLnBrk="0" hangingPunct="1">
              <a:lnSpc>
                <a:spcPct val="100000"/>
              </a:lnSpc>
              <a:spcBef>
                <a:spcPts val="0"/>
              </a:spcBef>
              <a:spcAft>
                <a:spcPts val="0"/>
              </a:spcAft>
              <a:buClr>
                <a:schemeClr val="tx2"/>
              </a:buClr>
              <a:buSzPct val="73000"/>
              <a:buFontTx/>
              <a:buNone/>
              <a:tabLst/>
              <a:defRPr/>
            </a:pPr>
            <a:r>
              <a:rPr kumimoji="0" lang="ru-RU" smtClean="0"/>
              <a:t>Образец текста</a:t>
            </a:r>
          </a:p>
        </p:txBody>
      </p:sp>
      <p:sp>
        <p:nvSpPr>
          <p:cNvPr id="5" name="Дата 4"/>
          <p:cNvSpPr>
            <a:spLocks noGrp="1"/>
          </p:cNvSpPr>
          <p:nvPr>
            <p:ph type="dt" sz="half" idx="10"/>
          </p:nvPr>
        </p:nvSpPr>
        <p:spPr/>
        <p:txBody>
          <a:bodyPr/>
          <a:lstStyle>
            <a:extLst/>
          </a:lstStyle>
          <a:p>
            <a:fld id="{0DFA7543-3550-45C0-8D08-5BFB80CFCFD1}" type="datetimeFigureOut">
              <a:rPr lang="ru-RU" smtClean="0"/>
              <a:pPr/>
              <a:t>23.12.2013</a:t>
            </a:fld>
            <a:endParaRPr lang="ru-RU"/>
          </a:p>
        </p:txBody>
      </p:sp>
      <p:sp>
        <p:nvSpPr>
          <p:cNvPr id="6" name="Нижний колонтитул 5"/>
          <p:cNvSpPr>
            <a:spLocks noGrp="1"/>
          </p:cNvSpPr>
          <p:nvPr>
            <p:ph type="ftr" sz="quarter" idx="11"/>
          </p:nvPr>
        </p:nvSpPr>
        <p:spPr/>
        <p:txBody>
          <a:bodyPr/>
          <a:lstStyle>
            <a:extLst/>
          </a:lstStyle>
          <a:p>
            <a:endParaRPr lang="ru-RU"/>
          </a:p>
        </p:txBody>
      </p:sp>
      <p:sp>
        <p:nvSpPr>
          <p:cNvPr id="7" name="Номер слайда 6"/>
          <p:cNvSpPr>
            <a:spLocks noGrp="1"/>
          </p:cNvSpPr>
          <p:nvPr>
            <p:ph type="sldNum" sz="quarter" idx="12"/>
          </p:nvPr>
        </p:nvSpPr>
        <p:spPr/>
        <p:txBody>
          <a:bodyPr/>
          <a:lstStyle>
            <a:extLst/>
          </a:lstStyle>
          <a:p>
            <a:fld id="{611761E8-699F-4554-870D-8B964EAE923B}" type="slidenum">
              <a:rPr lang="ru-RU" smtClean="0"/>
              <a:pPr/>
              <a:t>‹#›</a:t>
            </a:fld>
            <a:endParaRPr lang="ru-RU"/>
          </a:p>
        </p:txBody>
      </p:sp>
      <p:sp>
        <p:nvSpPr>
          <p:cNvPr id="10" name="Рисунок 9"/>
          <p:cNvSpPr>
            <a:spLocks noGrp="1"/>
          </p:cNvSpPr>
          <p:nvPr>
            <p:ph type="pic" idx="1"/>
          </p:nvPr>
        </p:nvSpPr>
        <p:spPr>
          <a:xfrm>
            <a:off x="884909" y="1041002"/>
            <a:ext cx="5608320" cy="4206240"/>
          </a:xfrm>
          <a:solidFill>
            <a:schemeClr val="bg2">
              <a:shade val="50000"/>
            </a:schemeClr>
          </a:solidFill>
          <a:ln w="107950">
            <a:solidFill>
              <a:srgbClr val="FFFFFF"/>
            </a:solidFill>
            <a:miter lim="800000"/>
          </a:ln>
          <a:effectLst>
            <a:outerShdw blurRad="44450" dist="3810" dir="5400000" algn="tl" rotWithShape="0">
              <a:srgbClr val="000000">
                <a:alpha val="60000"/>
              </a:srgbClr>
            </a:outerShdw>
          </a:effectLst>
          <a:scene3d>
            <a:camera prst="orthographicFront"/>
            <a:lightRig rig="threePt" dir="t"/>
          </a:scene3d>
          <a:sp3d contourW="3810">
            <a:contourClr>
              <a:srgbClr val="969696"/>
            </a:contourClr>
          </a:sp3d>
        </p:spPr>
        <p:txBody>
          <a:bodyPr/>
          <a:lstStyle>
            <a:lvl1pPr marL="0" indent="0">
              <a:buNone/>
              <a:defRPr sz="3200"/>
            </a:lvl1pPr>
            <a:extLst/>
          </a:lstStyle>
          <a:p>
            <a:r>
              <a:rPr kumimoji="0" lang="ru-RU" smtClean="0"/>
              <a:t>Вставка рисунка</a:t>
            </a:r>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Прямоугольник 8"/>
          <p:cNvSpPr/>
          <p:nvPr/>
        </p:nvSpPr>
        <p:spPr>
          <a:xfrm flipH="1">
            <a:off x="10871200" y="0"/>
            <a:ext cx="1320800" cy="6858000"/>
          </a:xfrm>
          <a:prstGeom prst="rect">
            <a:avLst/>
          </a:prstGeom>
          <a:blipFill>
            <a:blip r:embed="rId13" cstate="print">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10000" r="50000" b="-10000"/>
                </a:path>
                <a:tileRect/>
              </a:gradFill>
            </a:fillOverlay>
            <a:innerShdw blurRad="63500" dist="44450" dir="10800000">
              <a:srgbClr val="000000">
                <a:alpha val="45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3" name="Заголовок 2"/>
          <p:cNvSpPr>
            <a:spLocks noGrp="1"/>
          </p:cNvSpPr>
          <p:nvPr>
            <p:ph type="title"/>
          </p:nvPr>
        </p:nvSpPr>
        <p:spPr>
          <a:xfrm>
            <a:off x="609600" y="320040"/>
            <a:ext cx="9652000" cy="1143000"/>
          </a:xfrm>
          <a:prstGeom prst="rect">
            <a:avLst/>
          </a:prstGeom>
        </p:spPr>
        <p:txBody>
          <a:bodyPr vert="horz" lIns="45720" tIns="0" rIns="45720" bIns="0" anchor="b" anchorCtr="0">
            <a:normAutofit/>
          </a:bodyPr>
          <a:lstStyle>
            <a:extLst/>
          </a:lstStyle>
          <a:p>
            <a:r>
              <a:rPr kumimoji="0" lang="ru-RU" smtClean="0"/>
              <a:t>Образец заголовка</a:t>
            </a:r>
            <a:endParaRPr kumimoji="0" lang="en-US"/>
          </a:p>
        </p:txBody>
      </p:sp>
      <p:sp>
        <p:nvSpPr>
          <p:cNvPr id="31" name="Текст 30"/>
          <p:cNvSpPr>
            <a:spLocks noGrp="1"/>
          </p:cNvSpPr>
          <p:nvPr>
            <p:ph type="body" idx="1"/>
          </p:nvPr>
        </p:nvSpPr>
        <p:spPr>
          <a:xfrm>
            <a:off x="609600" y="1609416"/>
            <a:ext cx="9652000" cy="4846320"/>
          </a:xfrm>
          <a:prstGeom prst="rect">
            <a:avLst/>
          </a:prstGeom>
        </p:spPr>
        <p:txBody>
          <a:bodyPr vert="horz">
            <a:normAutofit/>
          </a:bodyPr>
          <a:lstStyle>
            <a:extLst/>
          </a:lstStyle>
          <a:p>
            <a:pPr lvl="0" eaLnBrk="1" latinLnBrk="0" hangingPunct="1"/>
            <a:r>
              <a:rPr kumimoji="0" lang="ru-RU" smtClean="0"/>
              <a:t>Образец текста</a:t>
            </a:r>
          </a:p>
          <a:p>
            <a:pPr lvl="1" eaLnBrk="1" latinLnBrk="0" hangingPunct="1"/>
            <a:r>
              <a:rPr kumimoji="0" lang="ru-RU" smtClean="0"/>
              <a:t>Второй уровень</a:t>
            </a:r>
          </a:p>
          <a:p>
            <a:pPr lvl="2" eaLnBrk="1" latinLnBrk="0" hangingPunct="1"/>
            <a:r>
              <a:rPr kumimoji="0" lang="ru-RU" smtClean="0"/>
              <a:t>Третий уровень</a:t>
            </a:r>
          </a:p>
          <a:p>
            <a:pPr lvl="3" eaLnBrk="1" latinLnBrk="0" hangingPunct="1"/>
            <a:r>
              <a:rPr kumimoji="0" lang="ru-RU" smtClean="0"/>
              <a:t>Четвертый уровень</a:t>
            </a:r>
          </a:p>
          <a:p>
            <a:pPr lvl="4" eaLnBrk="1" latinLnBrk="0" hangingPunct="1"/>
            <a:r>
              <a:rPr kumimoji="0" lang="ru-RU" smtClean="0"/>
              <a:t>Пятый уровень</a:t>
            </a:r>
            <a:endParaRPr kumimoji="0" lang="en-US"/>
          </a:p>
        </p:txBody>
      </p:sp>
      <p:sp>
        <p:nvSpPr>
          <p:cNvPr id="27" name="Дата 26"/>
          <p:cNvSpPr>
            <a:spLocks noGrp="1"/>
          </p:cNvSpPr>
          <p:nvPr>
            <p:ph type="dt" sz="half" idx="2"/>
          </p:nvPr>
        </p:nvSpPr>
        <p:spPr>
          <a:xfrm>
            <a:off x="5661248" y="6557946"/>
            <a:ext cx="2669952" cy="226902"/>
          </a:xfrm>
          <a:prstGeom prst="rect">
            <a:avLst/>
          </a:prstGeom>
        </p:spPr>
        <p:txBody>
          <a:bodyPr vert="horz" tIns="0" bIns="0" anchor="b"/>
          <a:lstStyle>
            <a:lvl1pPr algn="l" eaLnBrk="1" latinLnBrk="0" hangingPunct="1">
              <a:defRPr kumimoji="0" sz="1000">
                <a:solidFill>
                  <a:schemeClr val="tx2"/>
                </a:solidFill>
              </a:defRPr>
            </a:lvl1pPr>
            <a:extLst/>
          </a:lstStyle>
          <a:p>
            <a:fld id="{0DFA7543-3550-45C0-8D08-5BFB80CFCFD1}" type="datetimeFigureOut">
              <a:rPr lang="ru-RU" smtClean="0"/>
              <a:pPr/>
              <a:t>23.12.2013</a:t>
            </a:fld>
            <a:endParaRPr lang="ru-RU"/>
          </a:p>
        </p:txBody>
      </p:sp>
      <p:sp>
        <p:nvSpPr>
          <p:cNvPr id="4" name="Нижний колонтитул 3"/>
          <p:cNvSpPr>
            <a:spLocks noGrp="1"/>
          </p:cNvSpPr>
          <p:nvPr>
            <p:ph type="ftr" sz="quarter" idx="3"/>
          </p:nvPr>
        </p:nvSpPr>
        <p:spPr>
          <a:xfrm>
            <a:off x="609600" y="6557946"/>
            <a:ext cx="4876800" cy="228600"/>
          </a:xfrm>
          <a:prstGeom prst="rect">
            <a:avLst/>
          </a:prstGeom>
        </p:spPr>
        <p:txBody>
          <a:bodyPr vert="horz" tIns="0" bIns="0" anchor="b"/>
          <a:lstStyle>
            <a:lvl1pPr algn="r" eaLnBrk="1" latinLnBrk="0" hangingPunct="1">
              <a:defRPr kumimoji="0" sz="1000">
                <a:solidFill>
                  <a:schemeClr val="tx2"/>
                </a:solidFill>
              </a:defRPr>
            </a:lvl1pPr>
            <a:extLst/>
          </a:lstStyle>
          <a:p>
            <a:endParaRPr lang="ru-RU"/>
          </a:p>
        </p:txBody>
      </p:sp>
      <p:sp>
        <p:nvSpPr>
          <p:cNvPr id="16" name="Номер слайда 15"/>
          <p:cNvSpPr>
            <a:spLocks noGrp="1"/>
          </p:cNvSpPr>
          <p:nvPr>
            <p:ph type="sldNum" sz="quarter" idx="4"/>
          </p:nvPr>
        </p:nvSpPr>
        <p:spPr>
          <a:xfrm>
            <a:off x="8335264" y="6556248"/>
            <a:ext cx="784448" cy="228600"/>
          </a:xfrm>
          <a:prstGeom prst="rect">
            <a:avLst/>
          </a:prstGeom>
        </p:spPr>
        <p:txBody>
          <a:bodyPr vert="horz" lIns="0" tIns="0" rIns="0" bIns="0" anchor="b"/>
          <a:lstStyle>
            <a:lvl1pPr algn="r" eaLnBrk="1" latinLnBrk="0" hangingPunct="1">
              <a:defRPr kumimoji="0" sz="1100">
                <a:solidFill>
                  <a:schemeClr val="tx2"/>
                </a:solidFill>
              </a:defRPr>
            </a:lvl1pPr>
            <a:extLst/>
          </a:lstStyle>
          <a:p>
            <a:fld id="{611761E8-699F-4554-870D-8B964EAE923B}" type="slidenum">
              <a:rPr lang="ru-RU" smtClean="0"/>
              <a:pPr/>
              <a:t>‹#›</a:t>
            </a:fld>
            <a:endParaRPr lang="ru-RU"/>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rtl="0" eaLnBrk="1" latinLnBrk="0" hangingPunct="1">
        <a:spcBef>
          <a:spcPct val="0"/>
        </a:spcBef>
        <a:buNone/>
        <a:defRPr kumimoji="0" sz="3800" b="1" kern="1200" cap="all" baseline="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latin typeface="+mj-lt"/>
          <a:ea typeface="+mj-ea"/>
          <a:cs typeface="+mj-cs"/>
        </a:defRPr>
      </a:lvl1pPr>
      <a:extLst/>
    </p:titleStyle>
    <p:bodyStyle>
      <a:lvl1pPr marL="274320" indent="-274320" algn="l" rtl="0" eaLnBrk="1" latinLnBrk="0" hangingPunct="1">
        <a:spcBef>
          <a:spcPts val="600"/>
        </a:spcBef>
        <a:buClr>
          <a:schemeClr val="tx2"/>
        </a:buClr>
        <a:buSzPct val="73000"/>
        <a:buFont typeface="Wingdings 2"/>
        <a:buChar char=""/>
        <a:defRPr kumimoji="0" sz="2600" kern="1200" baseline="0">
          <a:solidFill>
            <a:schemeClr val="tx1"/>
          </a:solidFill>
          <a:latin typeface="+mn-lt"/>
          <a:ea typeface="+mn-ea"/>
          <a:cs typeface="+mn-cs"/>
        </a:defRPr>
      </a:lvl1pPr>
      <a:lvl2pPr marL="521208" indent="-228600" algn="l" rtl="0" eaLnBrk="1" latinLnBrk="0" hangingPunct="1">
        <a:spcBef>
          <a:spcPts val="500"/>
        </a:spcBef>
        <a:buClr>
          <a:schemeClr val="accent4"/>
        </a:buClr>
        <a:buSzPct val="80000"/>
        <a:buFont typeface="Wingdings 2"/>
        <a:buChar char=""/>
        <a:defRPr kumimoji="0" sz="2300" kern="1200">
          <a:solidFill>
            <a:schemeClr val="tx1">
              <a:tint val="85000"/>
            </a:schemeClr>
          </a:solidFill>
          <a:latin typeface="+mn-lt"/>
          <a:ea typeface="+mn-ea"/>
          <a:cs typeface="+mn-cs"/>
        </a:defRPr>
      </a:lvl2pPr>
      <a:lvl3pPr marL="758952" indent="-228600" algn="l" rtl="0" eaLnBrk="1" latinLnBrk="0" hangingPunct="1">
        <a:spcBef>
          <a:spcPts val="400"/>
        </a:spcBef>
        <a:buClr>
          <a:schemeClr val="accent4"/>
        </a:buClr>
        <a:buSzPct val="60000"/>
        <a:buFont typeface="Wingdings"/>
        <a:buChar char=""/>
        <a:defRPr kumimoji="0" sz="2000" kern="1200">
          <a:solidFill>
            <a:schemeClr val="tx1"/>
          </a:solidFill>
          <a:latin typeface="+mn-lt"/>
          <a:ea typeface="+mn-ea"/>
          <a:cs typeface="+mn-cs"/>
        </a:defRPr>
      </a:lvl3pPr>
      <a:lvl4pPr marL="1005840" indent="-228600" algn="l" rtl="0" eaLnBrk="1" latinLnBrk="0" hangingPunct="1">
        <a:spcBef>
          <a:spcPct val="20000"/>
        </a:spcBef>
        <a:buClr>
          <a:schemeClr val="accent4"/>
        </a:buClr>
        <a:buSzPct val="80000"/>
        <a:buFont typeface="Wingdings 2"/>
        <a:buChar char=""/>
        <a:defRPr kumimoji="0" sz="2000" kern="1200">
          <a:solidFill>
            <a:schemeClr val="tx1">
              <a:tint val="85000"/>
            </a:schemeClr>
          </a:solidFill>
          <a:latin typeface="+mn-lt"/>
          <a:ea typeface="+mn-ea"/>
          <a:cs typeface="+mn-cs"/>
        </a:defRPr>
      </a:lvl4pPr>
      <a:lvl5pPr marL="1280160" indent="-228600" algn="l" rtl="0" eaLnBrk="1" latinLnBrk="0" hangingPunct="1">
        <a:spcBef>
          <a:spcPts val="400"/>
        </a:spcBef>
        <a:buClr>
          <a:schemeClr val="accent4"/>
        </a:buClr>
        <a:buSzPct val="70000"/>
        <a:buFont typeface="Wingdings"/>
        <a:buChar char=""/>
        <a:defRPr kumimoji="0" sz="1800" kern="1200">
          <a:solidFill>
            <a:schemeClr val="tx1"/>
          </a:solidFill>
          <a:latin typeface="+mn-lt"/>
          <a:ea typeface="+mn-ea"/>
          <a:cs typeface="+mn-cs"/>
        </a:defRPr>
      </a:lvl5pPr>
      <a:lvl6pPr marL="1472184" indent="-182880" algn="l" rtl="0" eaLnBrk="1" latinLnBrk="0" hangingPunct="1">
        <a:spcBef>
          <a:spcPts val="400"/>
        </a:spcBef>
        <a:buClr>
          <a:schemeClr val="accent4"/>
        </a:buClr>
        <a:buSzPct val="80000"/>
        <a:buFont typeface="Wingdings 2"/>
        <a:buChar char=""/>
        <a:defRPr kumimoji="0" sz="1800" kern="1200">
          <a:solidFill>
            <a:schemeClr val="tx1">
              <a:tint val="85000"/>
            </a:schemeClr>
          </a:solidFill>
          <a:latin typeface="+mn-lt"/>
          <a:ea typeface="+mn-ea"/>
          <a:cs typeface="+mn-cs"/>
        </a:defRPr>
      </a:lvl6pPr>
      <a:lvl7pPr marL="1673352" indent="-182880" algn="l" rtl="0" eaLnBrk="1" latinLnBrk="0" hangingPunct="1">
        <a:spcBef>
          <a:spcPct val="20000"/>
        </a:spcBef>
        <a:buClr>
          <a:schemeClr val="accent4"/>
        </a:buClr>
        <a:buSzPct val="80000"/>
        <a:buFont typeface="Wingdings 2"/>
        <a:buChar char=""/>
        <a:defRPr kumimoji="0" sz="1600" kern="1200" baseline="0">
          <a:solidFill>
            <a:schemeClr val="tx1"/>
          </a:solidFill>
          <a:latin typeface="+mn-lt"/>
          <a:ea typeface="+mn-ea"/>
          <a:cs typeface="+mn-cs"/>
        </a:defRPr>
      </a:lvl7pPr>
      <a:lvl8pPr marL="1847088" indent="-182880" algn="l" rtl="0" eaLnBrk="1" latinLnBrk="0" hangingPunct="1">
        <a:spcBef>
          <a:spcPts val="300"/>
        </a:spcBef>
        <a:buClr>
          <a:schemeClr val="accent4"/>
        </a:buClr>
        <a:buSzPct val="100000"/>
        <a:buChar char="•"/>
        <a:defRPr kumimoji="0" sz="1600" kern="1200" baseline="0">
          <a:solidFill>
            <a:schemeClr val="tx1">
              <a:tint val="85000"/>
            </a:schemeClr>
          </a:solidFill>
          <a:latin typeface="+mn-lt"/>
          <a:ea typeface="+mn-ea"/>
          <a:cs typeface="+mn-cs"/>
        </a:defRPr>
      </a:lvl8pPr>
      <a:lvl9pPr marL="2057400" indent="-182880" algn="l" rtl="0" eaLnBrk="1" latinLnBrk="0" hangingPunct="1">
        <a:spcBef>
          <a:spcPct val="20000"/>
        </a:spcBef>
        <a:buClr>
          <a:schemeClr val="accent4"/>
        </a:buClr>
        <a:buSzPct val="100000"/>
        <a:buFont typeface="Wingdings"/>
        <a:buChar char="§"/>
        <a:defRPr kumimoji="0" sz="14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p3"/><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package" Target="../embeddings/_________Microsoft_Office_Word1.docx"/></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solidFill>
            <a:schemeClr val="accent6">
              <a:lumMod val="75000"/>
            </a:schemeClr>
          </a:solidFill>
        </p:spPr>
        <p:txBody>
          <a:bodyPr>
            <a:normAutofit fontScale="90000"/>
          </a:bodyPr>
          <a:lstStyle/>
          <a:p>
            <a:pPr algn="ctr"/>
            <a:r>
              <a:rPr lang="ru-RU" b="1" dirty="0" smtClean="0">
                <a:solidFill>
                  <a:schemeClr val="bg1"/>
                </a:solidFill>
              </a:rPr>
              <a:t>ПРОБЛЕМЫ ЭКОНОМИЧЕСКОГО РАЗВИТИЯ</a:t>
            </a:r>
            <a:endParaRPr lang="ru-RU" b="1" dirty="0">
              <a:solidFill>
                <a:schemeClr val="bg1"/>
              </a:solidFill>
            </a:endParaRPr>
          </a:p>
        </p:txBody>
      </p:sp>
      <p:sp>
        <p:nvSpPr>
          <p:cNvPr id="3" name="Объект 2"/>
          <p:cNvSpPr>
            <a:spLocks noGrp="1"/>
          </p:cNvSpPr>
          <p:nvPr>
            <p:ph idx="1"/>
          </p:nvPr>
        </p:nvSpPr>
        <p:spPr>
          <a:xfrm>
            <a:off x="354842" y="1825625"/>
            <a:ext cx="11505063" cy="4493288"/>
          </a:xfrm>
          <a:solidFill>
            <a:schemeClr val="accent5">
              <a:lumMod val="75000"/>
            </a:schemeClr>
          </a:solidFill>
        </p:spPr>
        <p:txBody>
          <a:bodyPr numCol="2" spcCol="180000">
            <a:normAutofit fontScale="77500" lnSpcReduction="20000"/>
          </a:bodyPr>
          <a:lstStyle/>
          <a:p>
            <a:pPr marL="0" indent="457200">
              <a:buNone/>
            </a:pPr>
            <a:r>
              <a:rPr lang="ru-RU" sz="2400" dirty="0">
                <a:solidFill>
                  <a:schemeClr val="bg1"/>
                </a:solidFill>
              </a:rPr>
              <a:t>Из пяти миллиардов человек , живущих на этой планете , наверное, один миллиард проживает в абсолютной нищете, влача жалкое существование. Что же приводит к столь большой разницы в благосостоянии целых народов? Может ли мир существовать спокойно, взирая на нищету, когда в Америке не знают куда девать излишки продукции сельского хозяйства, а сотни тысяч людей в Африке ежедневно страдают от голода? Что должны сделать бедные нации, чтобы повысить свой уровень жизни? Должны ли богатые страны помогать им в этом?</a:t>
            </a:r>
          </a:p>
          <a:p>
            <a:pPr marL="0" indent="457200">
              <a:buNone/>
            </a:pPr>
            <a:r>
              <a:rPr lang="ru-RU" sz="2400" dirty="0">
                <a:solidFill>
                  <a:schemeClr val="bg1"/>
                </a:solidFill>
              </a:rPr>
              <a:t>Эти вопросы, посвященные анализу проблем, стоящих перед менее развитыми странами, также являются </a:t>
            </a:r>
            <a:r>
              <a:rPr lang="ru-RU" sz="2400" dirty="0" smtClean="0">
                <a:solidFill>
                  <a:schemeClr val="bg1"/>
                </a:solidFill>
              </a:rPr>
              <a:t>предметом изучения современной экономической теории. В этой главе мы попробуем пояснить, как с помощью применения </a:t>
            </a:r>
            <a:r>
              <a:rPr lang="en-US" sz="2400" dirty="0" smtClean="0">
                <a:solidFill>
                  <a:schemeClr val="bg1"/>
                </a:solidFill>
              </a:rPr>
              <a:t>“</a:t>
            </a:r>
            <a:r>
              <a:rPr lang="ru-RU" sz="2400" dirty="0" smtClean="0">
                <a:solidFill>
                  <a:schemeClr val="bg1"/>
                </a:solidFill>
              </a:rPr>
              <a:t>макроэкон</a:t>
            </a:r>
            <a:r>
              <a:rPr lang="ru-RU" sz="2400" dirty="0">
                <a:solidFill>
                  <a:schemeClr val="bg1"/>
                </a:solidFill>
              </a:rPr>
              <a:t>о</a:t>
            </a:r>
            <a:r>
              <a:rPr lang="ru-RU" sz="2400" dirty="0" smtClean="0">
                <a:solidFill>
                  <a:schemeClr val="bg1"/>
                </a:solidFill>
              </a:rPr>
              <a:t>мических инструментов</a:t>
            </a:r>
            <a:r>
              <a:rPr lang="en-US" sz="2400" dirty="0" smtClean="0">
                <a:solidFill>
                  <a:schemeClr val="bg1"/>
                </a:solidFill>
              </a:rPr>
              <a:t>”</a:t>
            </a:r>
            <a:r>
              <a:rPr lang="ru-RU" sz="2400" dirty="0" smtClean="0">
                <a:solidFill>
                  <a:schemeClr val="bg1"/>
                </a:solidFill>
              </a:rPr>
              <a:t> , в частности, посредством теории экономического роста, можно добиться серьезных изменений условий жизни людей. Мы начинаем наше повествование с описания характеристик развивающихся стран и обзора некоторых ключевых составляющих процесса экономического развития. Во второй части этой главы рассматриваются альтернативные подходы к осуществлению экономического роста в некоторых странах, в частности более успешные модели, использовавшиеся некоторыми азиатскими странами наряду с провалившимся коммунистическим экспериментом в России</a:t>
            </a:r>
            <a:endParaRPr lang="ru-RU" sz="2400" dirty="0">
              <a:solidFill>
                <a:schemeClr val="bg1"/>
              </a:solidFill>
            </a:endParaRPr>
          </a:p>
          <a:p>
            <a:pPr marL="0" indent="0">
              <a:buNone/>
            </a:pPr>
            <a:endParaRPr lang="ru-RU" dirty="0">
              <a:solidFill>
                <a:schemeClr val="bg1"/>
              </a:solidFill>
            </a:endParaRPr>
          </a:p>
        </p:txBody>
      </p:sp>
      <p:pic>
        <p:nvPicPr>
          <p:cNvPr id="6" name="mix_7m03s (audio-joiner.com)">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11445025" y="6248400"/>
            <a:ext cx="609600" cy="609600"/>
          </a:xfrm>
          <a:prstGeom prst="rect">
            <a:avLst/>
          </a:prstGeom>
        </p:spPr>
      </p:pic>
    </p:spTree>
    <p:extLst>
      <p:ext uri="{BB962C8B-B14F-4D97-AF65-F5344CB8AC3E}">
        <p14:creationId xmlns:p14="http://schemas.microsoft.com/office/powerpoint/2010/main" xmlns="" val="8154214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numSld="999" showWhenStopped="0">
                <p:cTn id="7" repeatCount="indefinite" fill="hold" display="0">
                  <p:stCondLst>
                    <p:cond delay="indefinite"/>
                  </p:stCondLst>
                  <p:endCondLst>
                    <p:cond evt="onStopAudio" delay="0">
                      <p:tgtEl>
                        <p:sldTgt/>
                      </p:tgtEl>
                    </p:cond>
                  </p:endCondLst>
                </p:cTn>
                <p:tgtEl>
                  <p:spTgt spid="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5280" y="533400"/>
            <a:ext cx="11506200" cy="582168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dirty="0"/>
              <a:t>что позволит повысить продуктивность паховых </a:t>
            </a:r>
            <a:r>
              <a:rPr lang="ru-RU" sz="1700" dirty="0"/>
              <a:t>земель. Когда фермеры </a:t>
            </a:r>
            <a:r>
              <a:rPr lang="ru-RU" sz="1700" dirty="0" smtClean="0"/>
              <a:t>являются </a:t>
            </a:r>
            <a:r>
              <a:rPr lang="ru-RU" sz="1700" dirty="0"/>
              <a:t>собственниками земли, а не только ее </a:t>
            </a:r>
            <a:r>
              <a:rPr lang="ru-RU" sz="1700" dirty="0" smtClean="0"/>
              <a:t>обрабатывают, у них </a:t>
            </a:r>
            <a:r>
              <a:rPr lang="ru-RU" sz="1700" dirty="0"/>
              <a:t>гораздо больше стимулов для внедрения каких-либо усовершенствований, например ирригационных систем, </a:t>
            </a:r>
            <a:r>
              <a:rPr lang="ru-RU" sz="1700" dirty="0" smtClean="0"/>
              <a:t>а также </a:t>
            </a:r>
            <a:r>
              <a:rPr lang="ru-RU" sz="1700" dirty="0"/>
              <a:t>проведения соответствующих мероприятий по защите </a:t>
            </a:r>
            <a:r>
              <a:rPr lang="ru-RU" sz="1700" dirty="0" smtClean="0"/>
              <a:t>земли. </a:t>
            </a:r>
            <a:r>
              <a:rPr lang="ru-RU" sz="1700" dirty="0"/>
              <a:t>Экономисты предполагают, что природные </a:t>
            </a:r>
            <a:r>
              <a:rPr lang="ru-RU" sz="1700" dirty="0" smtClean="0"/>
              <a:t>богатства в  </a:t>
            </a:r>
            <a:r>
              <a:rPr lang="ru-RU" sz="1700" dirty="0"/>
              <a:t>виде минеральных ресурсов и нефти не являются чистым </a:t>
            </a:r>
            <a:r>
              <a:rPr lang="ru-RU" sz="1700" dirty="0" smtClean="0"/>
              <a:t>благословением. </a:t>
            </a:r>
            <a:r>
              <a:rPr lang="ru-RU" sz="1700" dirty="0"/>
              <a:t>Некоторые страны — </a:t>
            </a:r>
            <a:r>
              <a:rPr lang="ru-RU" sz="1700" dirty="0" smtClean="0"/>
              <a:t>например, США, Канада и </a:t>
            </a:r>
            <a:r>
              <a:rPr lang="ru-RU" sz="1700" dirty="0"/>
              <a:t>Норвегия — использовали свои природные ресурсы для формирования надежного основания для промышленного развития. В других странах природные богатства стали для </a:t>
            </a:r>
            <a:r>
              <a:rPr lang="ru-RU" sz="1700" dirty="0" smtClean="0"/>
              <a:t>коррумпированных </a:t>
            </a:r>
            <a:r>
              <a:rPr lang="ru-RU" sz="1700" dirty="0"/>
              <a:t>правителей или военных режимов </a:t>
            </a:r>
            <a:r>
              <a:rPr lang="ru-RU" sz="1700" dirty="0" smtClean="0"/>
              <a:t>источником </a:t>
            </a:r>
            <a:r>
              <a:rPr lang="ru-RU" sz="1700" dirty="0"/>
              <a:t>личного обогащения </a:t>
            </a:r>
            <a:r>
              <a:rPr lang="ru-RU" sz="1700" dirty="0" smtClean="0"/>
              <a:t>или </a:t>
            </a:r>
            <a:r>
              <a:rPr lang="ru-RU" sz="1700" dirty="0"/>
              <a:t>были переданы в </a:t>
            </a:r>
            <a:r>
              <a:rPr lang="ru-RU" sz="1700" i="1" dirty="0"/>
              <a:t>аренду</a:t>
            </a:r>
            <a:r>
              <a:rPr lang="ru-RU" sz="1700" dirty="0"/>
              <a:t> </a:t>
            </a:r>
            <a:r>
              <a:rPr lang="ru-RU" sz="1700" dirty="0" smtClean="0"/>
              <a:t>третьим лицам </a:t>
            </a:r>
            <a:r>
              <a:rPr lang="ru-RU" sz="1700" dirty="0"/>
              <a:t>за вознаграждение. Такие страны, как Нигерия и </a:t>
            </a:r>
            <a:r>
              <a:rPr lang="ru-RU" sz="1700" dirty="0" smtClean="0"/>
              <a:t>Конго (бывший </a:t>
            </a:r>
            <a:r>
              <a:rPr lang="ru-RU" sz="1700" dirty="0"/>
              <a:t>Заир), которые сказочно богаты полезными ископаемыми, не смогли трансформировать свои природные богатства в человеческий или физический капитал, по причине слишком корыстного руководства, которое </a:t>
            </a:r>
            <a:r>
              <a:rPr lang="ru-RU" dirty="0" smtClean="0"/>
              <a:t>перекачивало </a:t>
            </a:r>
            <a:r>
              <a:rPr lang="ru-RU" dirty="0"/>
              <a:t>средства, вырученные от реализации </a:t>
            </a:r>
            <a:r>
              <a:rPr lang="ru-RU" sz="1700" dirty="0"/>
              <a:t>этого богатства, на </a:t>
            </a:r>
            <a:r>
              <a:rPr lang="ru-RU" sz="1700" dirty="0" smtClean="0"/>
              <a:t>свои </a:t>
            </a:r>
            <a:r>
              <a:rPr lang="ru-RU" sz="1700" dirty="0"/>
              <a:t>банковские счета и использовало эти средства на показное </a:t>
            </a:r>
            <a:r>
              <a:rPr lang="ru-RU" sz="1700" dirty="0" smtClean="0"/>
              <a:t>потребление</a:t>
            </a:r>
            <a:r>
              <a:rPr lang="ru-RU" dirty="0" smtClean="0"/>
              <a:t>.</a:t>
            </a:r>
          </a:p>
          <a:p>
            <a:pPr indent="457200"/>
            <a:r>
              <a:rPr lang="ru-RU" sz="2000" b="1" dirty="0" smtClean="0"/>
              <a:t>Накопление капитала</a:t>
            </a:r>
            <a:endParaRPr lang="ru-RU" dirty="0"/>
          </a:p>
          <a:p>
            <a:pPr indent="457200"/>
            <a:r>
              <a:rPr lang="ru-RU" sz="1700" dirty="0"/>
              <a:t>Современная экономика требует огромного множества </a:t>
            </a:r>
            <a:r>
              <a:rPr lang="ru-RU" sz="1700" dirty="0" smtClean="0"/>
              <a:t>инвестиционных </a:t>
            </a:r>
            <a:r>
              <a:rPr lang="ru-RU" sz="1700" dirty="0"/>
              <a:t>товаров для полноценного </a:t>
            </a:r>
            <a:r>
              <a:rPr lang="ru-RU" sz="1700" dirty="0" smtClean="0"/>
              <a:t>функционирования. </a:t>
            </a:r>
            <a:r>
              <a:rPr lang="ru-RU" sz="1700" dirty="0"/>
              <a:t>Поэтому странам необходимо воздерживаться от </a:t>
            </a:r>
            <a:r>
              <a:rPr lang="ru-RU" sz="1700" dirty="0" smtClean="0"/>
              <a:t>текущего </a:t>
            </a:r>
            <a:r>
              <a:rPr lang="ru-RU" sz="1700" dirty="0"/>
              <a:t>потребления, чтобы пожинать плоды своей </a:t>
            </a:r>
            <a:r>
              <a:rPr lang="ru-RU" sz="1700" dirty="0" smtClean="0"/>
              <a:t>бережливости в  </a:t>
            </a:r>
            <a:r>
              <a:rPr lang="ru-RU" sz="1700" dirty="0"/>
              <a:t>будущем. Эта задача кажется практически невыполнимой </a:t>
            </a:r>
            <a:r>
              <a:rPr lang="ru-RU" sz="1700" dirty="0" smtClean="0"/>
              <a:t>для </a:t>
            </a:r>
            <a:r>
              <a:rPr lang="ru-RU" sz="1700" dirty="0"/>
              <a:t>бедных стран, уровень жизни в которых находится в пределах прожиточного минимума. Когда вы бедны, то кажется </a:t>
            </a:r>
            <a:r>
              <a:rPr lang="ru-RU" sz="1700" dirty="0" smtClean="0"/>
              <a:t>невозможным </a:t>
            </a:r>
            <a:r>
              <a:rPr lang="ru-RU" sz="1700" dirty="0"/>
              <a:t>начинать с ограничения текущего </a:t>
            </a:r>
            <a:r>
              <a:rPr lang="ru-RU" sz="1700" dirty="0" smtClean="0"/>
              <a:t>потребления, даже </a:t>
            </a:r>
            <a:r>
              <a:rPr lang="ru-RU" sz="1700" dirty="0"/>
              <a:t>чтобы обеспечить его дальнейший рост в </a:t>
            </a:r>
            <a:r>
              <a:rPr lang="ru-RU" sz="1700" dirty="0" smtClean="0"/>
              <a:t>будущем.</a:t>
            </a:r>
            <a:endParaRPr lang="ru-RU" sz="1700" dirty="0"/>
          </a:p>
          <a:p>
            <a:pPr indent="457200"/>
            <a:r>
              <a:rPr lang="ru-RU" sz="1700" dirty="0"/>
              <a:t>Лидеры высокоразвитых стран инвестируют в накопление капитала по меньшей мере 20% валового дохода. Беднейшие аграрные страны, как правило, могут откладывать </a:t>
            </a:r>
            <a:r>
              <a:rPr lang="ru-RU" sz="1700" dirty="0" smtClean="0"/>
              <a:t>только 5%. </a:t>
            </a:r>
            <a:r>
              <a:rPr lang="ru-RU" sz="1700" dirty="0"/>
              <a:t>Основная часть этих и без того </a:t>
            </a:r>
            <a:r>
              <a:rPr lang="ru-RU" sz="1700" dirty="0" smtClean="0"/>
              <a:t>скудных  </a:t>
            </a:r>
            <a:endParaRPr lang="ru-RU" sz="1700" dirty="0"/>
          </a:p>
        </p:txBody>
      </p:sp>
    </p:spTree>
    <p:extLst>
      <p:ext uri="{BB962C8B-B14F-4D97-AF65-F5344CB8AC3E}">
        <p14:creationId xmlns:p14="http://schemas.microsoft.com/office/powerpoint/2010/main" xmlns="" val="8711139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20040" y="563880"/>
            <a:ext cx="11551920" cy="576072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dirty="0"/>
              <a:t>средств уходит </a:t>
            </a:r>
            <a:r>
              <a:rPr lang="ru-RU" dirty="0" smtClean="0"/>
              <a:t>на обеспечение </a:t>
            </a:r>
            <a:r>
              <a:rPr lang="ru-RU" dirty="0"/>
              <a:t>постоянно </a:t>
            </a:r>
            <a:r>
              <a:rPr lang="ru-RU" sz="1700" dirty="0"/>
              <a:t>растущей численности населения </a:t>
            </a:r>
            <a:r>
              <a:rPr lang="ru-RU" sz="1700" dirty="0" smtClean="0"/>
              <a:t>жильем </a:t>
            </a:r>
            <a:r>
              <a:rPr lang="ru-RU" sz="1700" dirty="0"/>
              <a:t>и примитивными орудиями труда. Лишь малая часть остается для нужд экономического развития.</a:t>
            </a:r>
          </a:p>
          <a:p>
            <a:pPr indent="457200"/>
            <a:r>
              <a:rPr lang="ru-RU" sz="1700" dirty="0"/>
              <a:t>Предположим, что некая страна резко повысила норму </a:t>
            </a:r>
            <a:r>
              <a:rPr lang="ru-RU" sz="1700" dirty="0" smtClean="0"/>
              <a:t>сбережений</a:t>
            </a:r>
            <a:r>
              <a:rPr lang="ru-RU" sz="1700" dirty="0"/>
              <a:t>. Даже в этом случае пройдет несколько десятилетий, прежде чем будет создано достаточное количество скоростных дорог, электростанций, </a:t>
            </a:r>
            <a:r>
              <a:rPr lang="ru-RU" sz="1700" dirty="0" smtClean="0"/>
              <a:t>телекоммуникационных и </a:t>
            </a:r>
            <a:r>
              <a:rPr lang="ru-RU" sz="1700" dirty="0"/>
              <a:t>компьютерных систем и других инвестиционных товаров, </a:t>
            </a:r>
            <a:r>
              <a:rPr lang="ru-RU" sz="1700" dirty="0" smtClean="0"/>
              <a:t>которые </a:t>
            </a:r>
            <a:r>
              <a:rPr lang="ru-RU" sz="1700" dirty="0"/>
              <a:t>составляют фундамент производственной экономической структуры.</a:t>
            </a:r>
          </a:p>
          <a:p>
            <a:pPr indent="457200"/>
            <a:r>
              <a:rPr lang="ru-RU" sz="1700" dirty="0"/>
              <a:t>Кроме того, прежде чем внедрять сложные </a:t>
            </a:r>
            <a:r>
              <a:rPr lang="ru-RU" sz="1700" dirty="0" smtClean="0"/>
              <a:t>компьютерные </a:t>
            </a:r>
            <a:r>
              <a:rPr lang="ru-RU" sz="1700" dirty="0"/>
              <a:t>системы, развитые страны должны были создать </a:t>
            </a:r>
            <a:r>
              <a:rPr lang="ru-RU" sz="1700" i="1" dirty="0" smtClean="0"/>
              <a:t>инфраструктуру</a:t>
            </a:r>
            <a:r>
              <a:rPr lang="ru-RU" sz="1700" dirty="0" smtClean="0"/>
              <a:t>, </a:t>
            </a:r>
            <a:r>
              <a:rPr lang="ru-RU" sz="1700" dirty="0"/>
              <a:t>т.е. вкладывать капитал в крупномасштабные </a:t>
            </a:r>
            <a:r>
              <a:rPr lang="ru-RU" sz="1700" dirty="0" smtClean="0"/>
              <a:t>проекты </a:t>
            </a:r>
            <a:r>
              <a:rPr lang="ru-RU" sz="1700" dirty="0"/>
              <a:t>от которых зависит вся рыночная экономика. Так, </a:t>
            </a:r>
            <a:r>
              <a:rPr lang="ru-RU" sz="1700" dirty="0" smtClean="0"/>
              <a:t>например, </a:t>
            </a:r>
            <a:r>
              <a:rPr lang="ru-RU" sz="1700" dirty="0"/>
              <a:t>региональный консультант по сельскому </a:t>
            </a:r>
            <a:r>
              <a:rPr lang="ru-RU" sz="1700" dirty="0" smtClean="0"/>
              <a:t>хозяйству помогает </a:t>
            </a:r>
            <a:r>
              <a:rPr lang="ru-RU" sz="1700" dirty="0"/>
              <a:t>фермерам в какой-либо местности </a:t>
            </a:r>
            <a:r>
              <a:rPr lang="ru-RU" sz="1700" dirty="0" smtClean="0"/>
              <a:t>использовать  </a:t>
            </a:r>
            <a:r>
              <a:rPr lang="ru-RU" sz="1700" dirty="0"/>
              <a:t>новые </a:t>
            </a:r>
            <a:r>
              <a:rPr lang="ru-RU" sz="1700" dirty="0" smtClean="0"/>
              <a:t>сорта </a:t>
            </a:r>
            <a:r>
              <a:rPr lang="ru-RU" sz="1700" dirty="0"/>
              <a:t>семян зерновых, система дорог связывает рынки </a:t>
            </a:r>
            <a:r>
              <a:rPr lang="ru-RU" sz="1700" dirty="0" smtClean="0"/>
              <a:t>различных регионов, программы общественного здравоохранения позволяет провести среди населения профилактику заболеваний брюшным тифом или дифтерией и предотвратить эпидемию. В любом из этих случаев ни одному из частных предприятий не удалось бы сделать что-либо с выгодой для себя , та как оно бы не смогло получить деньги со всех, и использующих эти блага. По причине практически полной неделимости и внешних эффектов инфраструктуры именно государство должно взять на себя заботу об осуществлении инвестиций в ее развитие в </a:t>
            </a:r>
            <a:r>
              <a:rPr lang="ru-RU" sz="1700" dirty="0"/>
              <a:t>необходимым объеме. </a:t>
            </a:r>
            <a:endParaRPr lang="ru-RU" sz="1700" dirty="0" smtClean="0"/>
          </a:p>
          <a:p>
            <a:pPr indent="457200"/>
            <a:r>
              <a:rPr lang="ru-RU" sz="1700" i="1" dirty="0" smtClean="0"/>
              <a:t>Во </a:t>
            </a:r>
            <a:r>
              <a:rPr lang="ru-RU" sz="1700" i="1" dirty="0"/>
              <a:t>многих развивающихся странах наиболее болезненной </a:t>
            </a:r>
            <a:r>
              <a:rPr lang="ru-RU" sz="1700" i="1" dirty="0" smtClean="0"/>
              <a:t>проблемой является </a:t>
            </a:r>
            <a:r>
              <a:rPr lang="ru-RU" sz="1700" i="1" dirty="0"/>
              <a:t>низкий уровень сбережений. Особенно остро эта </a:t>
            </a:r>
            <a:r>
              <a:rPr lang="ru-RU" sz="1700" i="1" dirty="0" smtClean="0"/>
              <a:t>проблема стоит в беднейших </a:t>
            </a:r>
            <a:r>
              <a:rPr lang="ru-RU" sz="1700" i="1" dirty="0"/>
              <a:t>районах, где в условиях ограниченных ресурсов </a:t>
            </a:r>
            <a:r>
              <a:rPr lang="ru-RU" sz="1700" i="1" dirty="0" smtClean="0"/>
              <a:t>происходит </a:t>
            </a:r>
            <a:r>
              <a:rPr lang="ru-RU" sz="1700" i="1" dirty="0"/>
              <a:t>постоянная борьба между распределением средств на </a:t>
            </a:r>
            <a:r>
              <a:rPr lang="ru-RU" sz="1700" i="1" dirty="0" smtClean="0"/>
              <a:t>текущие потребление и  </a:t>
            </a:r>
            <a:r>
              <a:rPr lang="ru-RU" sz="1700" i="1" dirty="0"/>
              <a:t>инвестиции. В результате уровень инвестиций в </a:t>
            </a:r>
            <a:r>
              <a:rPr lang="ru-RU" sz="1700" i="1" dirty="0" smtClean="0"/>
              <a:t>производительный </a:t>
            </a:r>
            <a:r>
              <a:rPr lang="ru-RU" sz="1700" i="1" dirty="0"/>
              <a:t>капитал, который так необходим для </a:t>
            </a:r>
            <a:r>
              <a:rPr lang="ru-RU" sz="1700" i="1" dirty="0" smtClean="0"/>
              <a:t>дальнейшего экономического </a:t>
            </a:r>
            <a:r>
              <a:rPr lang="ru-RU" sz="1700" i="1" dirty="0"/>
              <a:t>прогресса, оказывается чересчур </a:t>
            </a:r>
            <a:r>
              <a:rPr lang="ru-RU" sz="1700" i="1" dirty="0" smtClean="0"/>
              <a:t>низким</a:t>
            </a:r>
            <a:r>
              <a:rPr lang="ru-RU" sz="1700" dirty="0" smtClean="0"/>
              <a:t>. </a:t>
            </a:r>
            <a:endParaRPr lang="ru-RU" sz="1700" dirty="0"/>
          </a:p>
        </p:txBody>
      </p:sp>
    </p:spTree>
    <p:extLst>
      <p:ext uri="{BB962C8B-B14F-4D97-AF65-F5344CB8AC3E}">
        <p14:creationId xmlns:p14="http://schemas.microsoft.com/office/powerpoint/2010/main" xmlns="" val="2304601150"/>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20040" y="548640"/>
            <a:ext cx="11551920" cy="576072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b="1" dirty="0"/>
              <a:t>Внешние займы и периодические кризисы </a:t>
            </a:r>
            <a:r>
              <a:rPr lang="ru-RU" sz="1700" b="1" dirty="0"/>
              <a:t>задолженности</a:t>
            </a:r>
            <a:r>
              <a:rPr lang="ru-RU" sz="1700" dirty="0"/>
              <a:t>. Если существует столько препятствий, чтобы привлечь </a:t>
            </a:r>
            <a:r>
              <a:rPr lang="ru-RU" sz="1700" dirty="0" smtClean="0"/>
              <a:t>внутренние </a:t>
            </a:r>
            <a:r>
              <a:rPr lang="ru-RU" sz="1700" dirty="0"/>
              <a:t>сбережения для накопления капитала, почему бы </a:t>
            </a:r>
            <a:r>
              <a:rPr lang="ru-RU" sz="1700" dirty="0" smtClean="0"/>
              <a:t>их не </a:t>
            </a:r>
            <a:r>
              <a:rPr lang="ru-RU" sz="1700" dirty="0"/>
              <a:t>позаимствовать за рубежом? Разве экономическая </a:t>
            </a:r>
            <a:r>
              <a:rPr lang="ru-RU" sz="1700" dirty="0" smtClean="0"/>
              <a:t>теория не </a:t>
            </a:r>
            <a:r>
              <a:rPr lang="ru-RU" sz="1700" dirty="0"/>
              <a:t>говорит нам, что богатая </a:t>
            </a:r>
            <a:r>
              <a:rPr lang="ru-RU" sz="1700" dirty="0" smtClean="0"/>
              <a:t>страна, </a:t>
            </a:r>
            <a:r>
              <a:rPr lang="ru-RU" sz="1700" dirty="0"/>
              <a:t>которая успешно </a:t>
            </a:r>
            <a:r>
              <a:rPr lang="ru-RU" sz="1700" dirty="0" smtClean="0"/>
              <a:t>использовала </a:t>
            </a:r>
            <a:r>
              <a:rPr lang="ru-RU" sz="1700" dirty="0"/>
              <a:t>собственные высокодоходные инвестиционные </a:t>
            </a:r>
            <a:r>
              <a:rPr lang="ru-RU" sz="1700" dirty="0" smtClean="0"/>
              <a:t>проекты, </a:t>
            </a:r>
            <a:r>
              <a:rPr lang="ru-RU" sz="1700" dirty="0"/>
              <a:t>может добиться обоюдной выгоды для себя и для </a:t>
            </a:r>
            <a:r>
              <a:rPr lang="ru-RU" sz="1700" dirty="0" smtClean="0"/>
              <a:t>страны-реципиента </a:t>
            </a:r>
            <a:r>
              <a:rPr lang="ru-RU" sz="1700" dirty="0"/>
              <a:t>путем инвестирования в высокодоходные проекты в последней?</a:t>
            </a:r>
          </a:p>
          <a:p>
            <a:pPr indent="457200"/>
            <a:r>
              <a:rPr lang="ru-RU" sz="1700" dirty="0"/>
              <a:t>История заимствования средств бедными регионами у </a:t>
            </a:r>
            <a:r>
              <a:rPr lang="ru-RU" sz="1700" dirty="0" smtClean="0"/>
              <a:t>богатых </a:t>
            </a:r>
            <a:r>
              <a:rPr lang="ru-RU" sz="1700" dirty="0"/>
              <a:t>представляет собой своеобразные циклы, которые, как </a:t>
            </a:r>
            <a:r>
              <a:rPr lang="ru-RU" sz="1700" dirty="0" smtClean="0"/>
              <a:t>правило</a:t>
            </a:r>
            <a:r>
              <a:rPr lang="ru-RU" sz="1700" dirty="0"/>
              <a:t>, состоят из следующих последовательных этапов: изучение возможностей инвестирования, предоставление займа, получение доходов, чрезмерное кредитование, </a:t>
            </a:r>
            <a:r>
              <a:rPr lang="ru-RU" sz="1700" dirty="0" smtClean="0"/>
              <a:t>спекуляции, </a:t>
            </a:r>
            <a:r>
              <a:rPr lang="ru-RU" sz="1700" dirty="0"/>
              <a:t>кризис, истощение кредитных резервов, за которым </a:t>
            </a:r>
            <a:r>
              <a:rPr lang="ru-RU" sz="1700" dirty="0" smtClean="0"/>
              <a:t>следует начало </a:t>
            </a:r>
            <a:r>
              <a:rPr lang="ru-RU" sz="1700" dirty="0"/>
              <a:t>нового цикла заимствования у другой группы </a:t>
            </a:r>
            <a:r>
              <a:rPr lang="ru-RU" sz="1700" dirty="0" smtClean="0"/>
              <a:t>наивных </a:t>
            </a:r>
            <a:r>
              <a:rPr lang="ru-RU" sz="1700" dirty="0"/>
              <a:t>инвесторов. В XIX веке Америка несколько раз </a:t>
            </a:r>
            <a:r>
              <a:rPr lang="ru-RU" sz="1700" dirty="0" smtClean="0"/>
              <a:t>переживала </a:t>
            </a:r>
            <a:r>
              <a:rPr lang="ru-RU" sz="1700" dirty="0"/>
              <a:t>всплески инвестиций и финансовые кризисы при </a:t>
            </a:r>
            <a:r>
              <a:rPr lang="ru-RU" sz="1700" dirty="0" smtClean="0"/>
              <a:t>строительстве </a:t>
            </a:r>
            <a:r>
              <a:rPr lang="ru-RU" sz="1700" dirty="0"/>
              <a:t>каналов и железных дорог. </a:t>
            </a:r>
            <a:endParaRPr lang="ru-RU" sz="1700" dirty="0" smtClean="0"/>
          </a:p>
          <a:p>
            <a:pPr indent="457200"/>
            <a:r>
              <a:rPr lang="ru-RU" sz="1700" dirty="0" smtClean="0"/>
              <a:t>Наиболее </a:t>
            </a:r>
            <a:r>
              <a:rPr lang="ru-RU" sz="1700" dirty="0"/>
              <a:t>свежим примером этого синдрома является </a:t>
            </a:r>
            <a:r>
              <a:rPr lang="ru-RU" sz="1700" dirty="0" smtClean="0"/>
              <a:t>кризис </a:t>
            </a:r>
            <a:r>
              <a:rPr lang="ru-RU" sz="1700" dirty="0"/>
              <a:t>задолженности в 80-х. Тогда объемы иностранных инвестиций в страны со средними доходами достигли рекордных </a:t>
            </a:r>
            <a:r>
              <a:rPr lang="ru-RU" sz="1700" dirty="0" smtClean="0"/>
              <a:t>значений. </a:t>
            </a:r>
            <a:r>
              <a:rPr lang="ru-RU" sz="1700" dirty="0"/>
              <a:t>Инвесторы из развитых стран отправляли свои денежке средства за рубеж в погоне за прибылью, а бедные </a:t>
            </a:r>
            <a:r>
              <a:rPr lang="ru-RU" sz="1700" dirty="0" smtClean="0"/>
              <a:t>страны, уставшие от постоянного </a:t>
            </a:r>
            <a:r>
              <a:rPr lang="ru-RU" sz="1700" dirty="0"/>
              <a:t>недостатка средств, </a:t>
            </a:r>
            <a:r>
              <a:rPr lang="ru-RU" sz="1700" dirty="0" smtClean="0"/>
              <a:t>приветствовали этот </a:t>
            </a:r>
            <a:r>
              <a:rPr lang="ru-RU" sz="1700" dirty="0"/>
              <a:t>поток иностранного капитала. </a:t>
            </a:r>
            <a:endParaRPr lang="ru-RU" sz="1700" dirty="0" smtClean="0"/>
          </a:p>
          <a:p>
            <a:pPr indent="457200"/>
            <a:r>
              <a:rPr lang="ru-RU" sz="1700" dirty="0" smtClean="0"/>
              <a:t>Но </a:t>
            </a:r>
            <a:r>
              <a:rPr lang="ru-RU" sz="1700" dirty="0"/>
              <a:t>в начале 80-х величина долга развивающихся стран </a:t>
            </a:r>
            <a:r>
              <a:rPr lang="ru-RU" sz="1700" dirty="0" smtClean="0"/>
              <a:t>стала </a:t>
            </a:r>
            <a:r>
              <a:rPr lang="ru-RU" sz="1700" dirty="0"/>
              <a:t>недопустимо большой. Общая задолженность возрастала </a:t>
            </a:r>
            <a:r>
              <a:rPr lang="ru-RU" sz="1700" dirty="0" smtClean="0"/>
              <a:t>ежегодно </a:t>
            </a:r>
            <a:r>
              <a:rPr lang="ru-RU" sz="1700" dirty="0"/>
              <a:t>на 20% и с 1973 по 1982 год увеличилась почти на </a:t>
            </a:r>
            <a:r>
              <a:rPr lang="ru-RU" sz="1700" dirty="0" smtClean="0"/>
              <a:t>500 миллиардов долларов. </a:t>
            </a:r>
            <a:r>
              <a:rPr lang="ru-RU" sz="1700" dirty="0"/>
              <a:t>Одна часть этих денег была использована по </a:t>
            </a:r>
            <a:r>
              <a:rPr lang="ru-RU" sz="1700" dirty="0" smtClean="0"/>
              <a:t>назначению: </a:t>
            </a:r>
            <a:r>
              <a:rPr lang="ru-RU" sz="1700" dirty="0"/>
              <a:t>для разведки запасов нефти, на оборудование для </a:t>
            </a:r>
            <a:r>
              <a:rPr lang="ru-RU" sz="1700" dirty="0" smtClean="0"/>
              <a:t>добычи </a:t>
            </a:r>
            <a:r>
              <a:rPr lang="ru-RU" sz="1700" dirty="0"/>
              <a:t>каменного угля, для модернизации предприятий </a:t>
            </a:r>
            <a:r>
              <a:rPr lang="ru-RU" sz="1700" dirty="0" smtClean="0"/>
              <a:t>текстильной </a:t>
            </a:r>
            <a:r>
              <a:rPr lang="ru-RU" sz="1700" dirty="0"/>
              <a:t>промышленности, а другая была просто "съедена".</a:t>
            </a:r>
          </a:p>
          <a:p>
            <a:pPr indent="457200"/>
            <a:r>
              <a:rPr lang="ru-RU" sz="1700" dirty="0" smtClean="0"/>
              <a:t>Пока </a:t>
            </a:r>
            <a:r>
              <a:rPr lang="ru-RU" sz="1700" dirty="0"/>
              <a:t>темпы роста экспорта из этих стран соответствовали </a:t>
            </a:r>
            <a:r>
              <a:rPr lang="ru-RU" sz="1700" dirty="0" smtClean="0"/>
              <a:t>темпам </a:t>
            </a:r>
            <a:r>
              <a:rPr lang="ru-RU" sz="1700" dirty="0"/>
              <a:t>роста займов, все казалось нормальным. Но по мере </a:t>
            </a:r>
            <a:r>
              <a:rPr lang="ru-RU" sz="1700" dirty="0" smtClean="0"/>
              <a:t>роста мировых </a:t>
            </a:r>
            <a:r>
              <a:rPr lang="ru-RU" sz="1700" dirty="0"/>
              <a:t>процентных ставок и спада мировой </a:t>
            </a:r>
            <a:r>
              <a:rPr lang="ru-RU" sz="1700" dirty="0" smtClean="0"/>
              <a:t>экономики после </a:t>
            </a:r>
            <a:r>
              <a:rPr lang="ru-RU" sz="1700" dirty="0"/>
              <a:t>1980 года </a:t>
            </a:r>
          </a:p>
        </p:txBody>
      </p:sp>
    </p:spTree>
    <p:extLst>
      <p:ext uri="{BB962C8B-B14F-4D97-AF65-F5344CB8AC3E}">
        <p14:creationId xmlns:p14="http://schemas.microsoft.com/office/powerpoint/2010/main" xmlns="" val="3228509436"/>
      </p:ext>
    </p:extLst>
  </p:cSld>
  <p:clrMapOvr>
    <a:masterClrMapping/>
  </p:clrMapOvr>
  <p:transition spd="slow">
    <p:randomBar dir="ver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5280" y="518160"/>
            <a:ext cx="11536680" cy="579120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dirty="0"/>
              <a:t>м</a:t>
            </a:r>
            <a:r>
              <a:rPr lang="ru-RU" dirty="0" smtClean="0"/>
              <a:t>ногие страны с </a:t>
            </a:r>
            <a:r>
              <a:rPr lang="ru-RU" dirty="0"/>
              <a:t>тем, что их </a:t>
            </a:r>
            <a:r>
              <a:rPr lang="ru-RU" dirty="0" smtClean="0"/>
              <a:t>политика в </a:t>
            </a:r>
            <a:r>
              <a:rPr lang="ru-RU" sz="1700" dirty="0"/>
              <a:t>области внешних займов и инвестиций </a:t>
            </a:r>
            <a:r>
              <a:rPr lang="ru-RU" sz="1700" dirty="0" smtClean="0"/>
              <a:t>привела </a:t>
            </a:r>
            <a:r>
              <a:rPr lang="ru-RU" sz="1700" dirty="0"/>
              <a:t>их к </a:t>
            </a:r>
            <a:r>
              <a:rPr lang="ru-RU" sz="1700" dirty="0" smtClean="0"/>
              <a:t>финансовому </a:t>
            </a:r>
            <a:r>
              <a:rPr lang="ru-RU" sz="1700" dirty="0"/>
              <a:t>кризису. Некоторым странам (</a:t>
            </a:r>
            <a:r>
              <a:rPr lang="ru-RU" sz="1700" dirty="0" smtClean="0"/>
              <a:t>например, Боливия и Перу) пришлось все доходы от экспорта направить  только на выплаты процентов  </a:t>
            </a:r>
            <a:r>
              <a:rPr lang="ru-RU" sz="1700" dirty="0"/>
              <a:t>по внешним долгам. </a:t>
            </a:r>
            <a:r>
              <a:rPr lang="ru-RU" sz="1700" dirty="0" smtClean="0"/>
              <a:t>Другие столкнулись с тем, что они не могут </a:t>
            </a:r>
            <a:r>
              <a:rPr lang="ru-RU" sz="1700" dirty="0"/>
              <a:t>придерживаться сроков </a:t>
            </a:r>
            <a:r>
              <a:rPr lang="ru-RU" sz="1700" dirty="0" smtClean="0"/>
              <a:t>погашения задолженностей. </a:t>
            </a:r>
            <a:r>
              <a:rPr lang="ru-RU" sz="1700" dirty="0"/>
              <a:t>Почти </a:t>
            </a:r>
            <a:r>
              <a:rPr lang="ru-RU" sz="1700" dirty="0" smtClean="0"/>
              <a:t>все </a:t>
            </a:r>
            <a:r>
              <a:rPr lang="ru-RU" sz="1700" dirty="0"/>
              <a:t>развивающиеся </a:t>
            </a:r>
            <a:r>
              <a:rPr lang="ru-RU" sz="1700" dirty="0" smtClean="0"/>
              <a:t>страны-должники вынуждены были шарахаться из стороны в </a:t>
            </a:r>
            <a:r>
              <a:rPr lang="ru-RU" sz="1700" dirty="0"/>
              <a:t>сторону </a:t>
            </a:r>
            <a:r>
              <a:rPr lang="ru-RU" sz="1700" dirty="0" smtClean="0"/>
              <a:t>под сильным </a:t>
            </a:r>
            <a:r>
              <a:rPr lang="ru-RU" sz="1700" dirty="0"/>
              <a:t>давлением необходимости обслуживать </a:t>
            </a:r>
            <a:r>
              <a:rPr lang="ru-RU" sz="1700" dirty="0" smtClean="0"/>
              <a:t>долги </a:t>
            </a:r>
            <a:r>
              <a:rPr lang="ru-RU" sz="1700" dirty="0"/>
              <a:t>(т.е. необходимостью возместить основные суммы своих займов и проценты по ним). В результате страна за </a:t>
            </a:r>
            <a:r>
              <a:rPr lang="ru-RU" sz="1700" dirty="0" smtClean="0"/>
              <a:t>страной, </a:t>
            </a:r>
            <a:r>
              <a:rPr lang="ru-RU" sz="1700" dirty="0"/>
              <a:t>в частности в Латинской Америке, перестали </a:t>
            </a:r>
            <a:r>
              <a:rPr lang="ru-RU" sz="1700" dirty="0" smtClean="0"/>
              <a:t>выплачивать </a:t>
            </a:r>
            <a:r>
              <a:rPr lang="ru-RU" sz="1700" dirty="0"/>
              <a:t>проценты и добились отсрочки или реструктуризации выплат по долгам.</a:t>
            </a:r>
          </a:p>
          <a:p>
            <a:pPr indent="457200"/>
            <a:r>
              <a:rPr lang="ru-RU" sz="1700" dirty="0"/>
              <a:t>К середине 90-х, десятилетия </a:t>
            </a:r>
            <a:r>
              <a:rPr lang="ru-RU" sz="1700" dirty="0" smtClean="0"/>
              <a:t>установившегося равновесия, </a:t>
            </a:r>
            <a:r>
              <a:rPr lang="ru-RU" sz="1700" dirty="0"/>
              <a:t>проявившегося в замедлении темпов роста объемов производства, снижении реальной заработной платы, реструктуризации долгов и даже достижении активного сальдо торгового баланса, странам, которые являются крупными должниками, удалось преломить "негативный" ход событий. Частные инвестиции снова "</a:t>
            </a:r>
            <a:r>
              <a:rPr lang="ru-RU" sz="1700" dirty="0" smtClean="0"/>
              <a:t>потекли</a:t>
            </a:r>
            <a:r>
              <a:rPr lang="en-US" sz="1700" dirty="0" smtClean="0"/>
              <a:t>”</a:t>
            </a:r>
            <a:r>
              <a:rPr lang="ru-RU" sz="1700" dirty="0" smtClean="0"/>
              <a:t> </a:t>
            </a:r>
            <a:r>
              <a:rPr lang="ru-RU" sz="1700" dirty="0"/>
              <a:t>в бедные регионы, </a:t>
            </a:r>
            <a:r>
              <a:rPr lang="ru-RU" sz="1700" dirty="0" smtClean="0"/>
              <a:t>стимулируя </a:t>
            </a:r>
            <a:r>
              <a:rPr lang="ru-RU" sz="1700" dirty="0"/>
              <a:t>процессы приватизации и развития свободного рынка в этих </a:t>
            </a:r>
            <a:r>
              <a:rPr lang="ru-RU" sz="1700" dirty="0" smtClean="0"/>
              <a:t>странах</a:t>
            </a:r>
            <a:r>
              <a:rPr lang="ru-RU" sz="1700" dirty="0"/>
              <a:t>. Мир научился существовать в условиях колоссальной задолженности развивающихся стран. Вирус кризисов задолженности находится в скрытом </a:t>
            </a:r>
            <a:r>
              <a:rPr lang="ru-RU" sz="1700" dirty="0" smtClean="0"/>
              <a:t>состоянии, </a:t>
            </a:r>
            <a:r>
              <a:rPr lang="ru-RU" sz="1700" dirty="0"/>
              <a:t>ожидая проявлений следующего нашествия множества </a:t>
            </a:r>
            <a:r>
              <a:rPr lang="ru-RU" sz="1700" dirty="0" smtClean="0"/>
              <a:t>спекулянтов.</a:t>
            </a:r>
            <a:endParaRPr lang="ru-RU" sz="1700" dirty="0"/>
          </a:p>
          <a:p>
            <a:pPr indent="457200"/>
            <a:r>
              <a:rPr lang="ru-RU" sz="1700" b="1" dirty="0"/>
              <a:t>Изменение технологий и внедрение </a:t>
            </a:r>
            <a:r>
              <a:rPr lang="ru-RU" sz="1700" b="1" dirty="0" smtClean="0"/>
              <a:t>новшеств</a:t>
            </a:r>
            <a:endParaRPr lang="ru-RU" sz="1700" dirty="0"/>
          </a:p>
          <a:p>
            <a:pPr indent="457200"/>
            <a:r>
              <a:rPr lang="ru-RU" sz="1700" dirty="0"/>
              <a:t>Четвертый и наиболее важный источник экономического роста—это развитие технологий. Развивающиеся страны имеют здесь одно преимущество: они могут надеяться на выгодное использование достижений технического прогресса, </a:t>
            </a:r>
            <a:r>
              <a:rPr lang="ru-RU" sz="1700" dirty="0" smtClean="0"/>
              <a:t>достигнутых </a:t>
            </a:r>
            <a:r>
              <a:rPr lang="ru-RU" sz="1700" dirty="0"/>
              <a:t>в более развитых странах.</a:t>
            </a:r>
          </a:p>
          <a:p>
            <a:pPr indent="457200"/>
            <a:r>
              <a:rPr lang="ru-RU" sz="1700" b="1" dirty="0"/>
              <a:t>Заимствование технологий</a:t>
            </a:r>
            <a:r>
              <a:rPr lang="ru-RU" sz="1700" dirty="0"/>
              <a:t>. В бедных странах нет </a:t>
            </a:r>
            <a:r>
              <a:rPr lang="ru-RU" sz="1700" dirty="0" smtClean="0"/>
              <a:t>необходимости </a:t>
            </a:r>
            <a:r>
              <a:rPr lang="ru-RU" sz="1700" dirty="0"/>
              <a:t>искать "современных </a:t>
            </a:r>
            <a:r>
              <a:rPr lang="ru-RU" sz="1700" dirty="0" smtClean="0"/>
              <a:t>Ньютонов</a:t>
            </a:r>
            <a:r>
              <a:rPr lang="en-US" sz="1700" dirty="0" smtClean="0"/>
              <a:t>”</a:t>
            </a:r>
            <a:r>
              <a:rPr lang="ru-RU" sz="1700" dirty="0" smtClean="0"/>
              <a:t>, чтобы открыть закон земного притяжения, поскольку об этом можно прочесть в любой книге по физике.</a:t>
            </a:r>
            <a:endParaRPr lang="ru-RU" sz="1700" dirty="0"/>
          </a:p>
        </p:txBody>
      </p:sp>
    </p:spTree>
    <p:extLst>
      <p:ext uri="{BB962C8B-B14F-4D97-AF65-F5344CB8AC3E}">
        <p14:creationId xmlns:p14="http://schemas.microsoft.com/office/powerpoint/2010/main" xmlns="" val="2688511408"/>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5280" y="548640"/>
            <a:ext cx="11506200" cy="576072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dirty="0"/>
              <a:t>Также нет </a:t>
            </a:r>
            <a:r>
              <a:rPr lang="ru-RU" dirty="0" smtClean="0"/>
              <a:t>необходимости </a:t>
            </a:r>
            <a:r>
              <a:rPr lang="ru-RU" dirty="0"/>
              <a:t>повторять </a:t>
            </a:r>
            <a:r>
              <a:rPr lang="ru-RU" sz="1700" dirty="0"/>
              <a:t>медленный и извилистый путь разработки изобретений, которые осуществлялись в ходе промышленной революции: можно сразу приобретать трактора, компьютеры и мощные ткацкие станки, которые и не снились величайшим </a:t>
            </a:r>
            <a:r>
              <a:rPr lang="ru-RU" sz="1700" dirty="0" smtClean="0"/>
              <a:t>предпринимателям </a:t>
            </a:r>
            <a:r>
              <a:rPr lang="ru-RU" sz="1700" dirty="0"/>
              <a:t>прошлого.</a:t>
            </a:r>
          </a:p>
          <a:p>
            <a:pPr indent="457200"/>
            <a:r>
              <a:rPr lang="ru-RU" sz="1700" dirty="0"/>
              <a:t>США и Япония отчетливо продемонстрировали </a:t>
            </a:r>
            <a:r>
              <a:rPr lang="ru-RU" sz="1700" dirty="0" smtClean="0"/>
              <a:t>это </a:t>
            </a:r>
            <a:r>
              <a:rPr lang="ru-RU" sz="1700" dirty="0"/>
              <a:t>в своем историческом развитии. Япония позже всех вошла в число промышленных наций, </a:t>
            </a:r>
            <a:r>
              <a:rPr lang="ru-RU" sz="1700" dirty="0" smtClean="0"/>
              <a:t>и </a:t>
            </a:r>
            <a:r>
              <a:rPr lang="ru-RU" sz="1700" dirty="0"/>
              <a:t>только в конце XIX столетия японские студенты стали отправляться за рубеж для изучения западных технологий. Японское правительство заняло </a:t>
            </a:r>
            <a:r>
              <a:rPr lang="ru-RU" sz="1700" dirty="0" smtClean="0"/>
              <a:t>активную </a:t>
            </a:r>
            <a:r>
              <a:rPr lang="ru-RU" sz="1700" dirty="0"/>
              <a:t>позицию в стимулировании темпов экономического развития, а также в строительстве железных дорог и развитии коммунальной инфраструктуры. За счет внедрения </a:t>
            </a:r>
            <a:r>
              <a:rPr lang="ru-RU" sz="1700" dirty="0" smtClean="0"/>
              <a:t>высокопроизводительных </a:t>
            </a:r>
            <a:r>
              <a:rPr lang="ru-RU" sz="1700" dirty="0"/>
              <a:t>зарубежных технологий Японии удалось достичь своего нынешнего положения второй страны в мире по уровню промышленного развития.</a:t>
            </a:r>
          </a:p>
          <a:p>
            <a:pPr indent="457200"/>
            <a:r>
              <a:rPr lang="ru-RU" sz="1700" dirty="0"/>
              <a:t>История Соединенных Штатов является примером, </a:t>
            </a:r>
            <a:r>
              <a:rPr lang="ru-RU" sz="1700" dirty="0" smtClean="0"/>
              <a:t>дающим </a:t>
            </a:r>
            <a:r>
              <a:rPr lang="ru-RU" sz="1700" dirty="0"/>
              <a:t>надежду всему остальному миру. Например, основные </a:t>
            </a:r>
            <a:r>
              <a:rPr lang="ru-RU" sz="1700" dirty="0" smtClean="0"/>
              <a:t>разработки </a:t>
            </a:r>
            <a:r>
              <a:rPr lang="ru-RU" sz="1700" dirty="0"/>
              <a:t>в автомобильной промышленности осуществлялись исключительно в других странах. Однако </a:t>
            </a:r>
            <a:r>
              <a:rPr lang="en-US" sz="1700" i="1" dirty="0" smtClean="0"/>
              <a:t>Ford</a:t>
            </a:r>
            <a:r>
              <a:rPr lang="ru-RU" sz="1700" dirty="0" smtClean="0"/>
              <a:t> </a:t>
            </a:r>
            <a:r>
              <a:rPr lang="ru-RU" sz="1700" dirty="0"/>
              <a:t>и </a:t>
            </a:r>
            <a:r>
              <a:rPr lang="en-US" sz="1700" i="1" dirty="0" smtClean="0"/>
              <a:t>General</a:t>
            </a:r>
            <a:r>
              <a:rPr lang="ru-RU" sz="1700" i="1" dirty="0" smtClean="0"/>
              <a:t> </a:t>
            </a:r>
            <a:r>
              <a:rPr lang="ru-RU" sz="1700" i="1" dirty="0"/>
              <a:t>Motors</a:t>
            </a:r>
            <a:r>
              <a:rPr lang="ru-RU" sz="1700" dirty="0"/>
              <a:t> </a:t>
            </a:r>
            <a:r>
              <a:rPr lang="ru-RU" sz="1700" dirty="0" smtClean="0"/>
              <a:t>использовали </a:t>
            </a:r>
            <a:r>
              <a:rPr lang="ru-RU" sz="1700" dirty="0"/>
              <a:t>эти зарубежные изобретения </a:t>
            </a:r>
            <a:r>
              <a:rPr lang="ru-RU" sz="1700" dirty="0" smtClean="0"/>
              <a:t>и </a:t>
            </a:r>
            <a:r>
              <a:rPr lang="ru-RU" sz="1700" dirty="0"/>
              <a:t>вскоре стили мировыми лидерами в автомобилестроении. Пример США и Японии показывает, как страны могут добиться процветания за счет приспособления к условиям внутреннего </a:t>
            </a:r>
            <a:r>
              <a:rPr lang="ru-RU" sz="1700" dirty="0" smtClean="0"/>
              <a:t>рынка зарубежных </a:t>
            </a:r>
            <a:r>
              <a:rPr lang="ru-RU" sz="1700" dirty="0"/>
              <a:t>научных и технологических достижений. </a:t>
            </a:r>
            <a:r>
              <a:rPr lang="ru-RU" sz="1700" dirty="0" smtClean="0"/>
              <a:t>                        </a:t>
            </a:r>
          </a:p>
          <a:p>
            <a:pPr indent="457200"/>
            <a:r>
              <a:rPr lang="ru-RU" sz="1700" b="1" dirty="0" smtClean="0"/>
              <a:t>Предприимчивость и </a:t>
            </a:r>
            <a:r>
              <a:rPr lang="ru-RU" sz="1700" b="1" dirty="0"/>
              <a:t>новаторство</a:t>
            </a:r>
            <a:r>
              <a:rPr lang="ru-RU" sz="1700" dirty="0"/>
              <a:t>. Из </a:t>
            </a:r>
            <a:r>
              <a:rPr lang="ru-RU" sz="1700" dirty="0" smtClean="0"/>
              <a:t>вышеупомянутых </a:t>
            </a:r>
            <a:r>
              <a:rPr lang="ru-RU" sz="1700" dirty="0"/>
              <a:t>примеров из истории США и Японии может </a:t>
            </a:r>
            <a:r>
              <a:rPr lang="ru-RU" sz="1700" dirty="0" smtClean="0"/>
              <a:t>показаться</a:t>
            </a:r>
            <a:r>
              <a:rPr lang="ru-RU" sz="1700" dirty="0"/>
              <a:t>, что внедрение иностранных технологий является простейшим рецептом дальнейшего </a:t>
            </a:r>
            <a:r>
              <a:rPr lang="ru-RU" sz="1700" dirty="0" smtClean="0"/>
              <a:t>развития</a:t>
            </a:r>
            <a:r>
              <a:rPr lang="ru-RU" sz="1700" dirty="0"/>
              <a:t>. Можно сказать; "Надо только </a:t>
            </a:r>
            <a:r>
              <a:rPr lang="ru-RU" sz="1700" dirty="0" smtClean="0"/>
              <a:t>поехать за </a:t>
            </a:r>
            <a:r>
              <a:rPr lang="ru-RU" sz="1700" dirty="0"/>
              <a:t>границу, перенять наиболее </a:t>
            </a:r>
            <a:r>
              <a:rPr lang="ru-RU" sz="1700" dirty="0" smtClean="0"/>
              <a:t>эффективные методы, </a:t>
            </a:r>
            <a:r>
              <a:rPr lang="ru-RU" sz="1700" dirty="0"/>
              <a:t>внедрить их дома и ждать значительного роста </a:t>
            </a:r>
            <a:r>
              <a:rPr lang="ru-RU" sz="1700" dirty="0" smtClean="0"/>
              <a:t>доходов</a:t>
            </a:r>
            <a:r>
              <a:rPr lang="en-US" sz="1700" dirty="0" smtClean="0"/>
              <a:t>”</a:t>
            </a:r>
            <a:r>
              <a:rPr lang="ru-RU" sz="1700" dirty="0"/>
              <a:t>. Увы. смена </a:t>
            </a:r>
            <a:r>
              <a:rPr lang="ru-RU" sz="1700" dirty="0" smtClean="0"/>
              <a:t>технологий—вещь,  </a:t>
            </a:r>
            <a:r>
              <a:rPr lang="ru-RU" sz="1700" dirty="0"/>
              <a:t>далеко не простая. Вы можете отправить в свою </a:t>
            </a:r>
            <a:r>
              <a:rPr lang="ru-RU" sz="1700" dirty="0" smtClean="0"/>
              <a:t>Бедландию </a:t>
            </a:r>
            <a:r>
              <a:rPr lang="ru-RU" sz="1700" dirty="0"/>
              <a:t>учебник по химическому </a:t>
            </a:r>
            <a:r>
              <a:rPr lang="ru-RU" sz="1700" dirty="0" smtClean="0"/>
              <a:t>производству, </a:t>
            </a:r>
            <a:r>
              <a:rPr lang="ru-RU" sz="1700" dirty="0"/>
              <a:t>но без хорошо подготовленных ученых, инженеров и </a:t>
            </a:r>
            <a:r>
              <a:rPr lang="ru-RU" dirty="0" smtClean="0"/>
              <a:t>предпринимателей, а также без соответствующего </a:t>
            </a:r>
            <a:endParaRPr lang="ru-RU" dirty="0"/>
          </a:p>
        </p:txBody>
      </p:sp>
    </p:spTree>
    <p:extLst>
      <p:ext uri="{BB962C8B-B14F-4D97-AF65-F5344CB8AC3E}">
        <p14:creationId xmlns:p14="http://schemas.microsoft.com/office/powerpoint/2010/main" xmlns="" val="3415333479"/>
      </p:ext>
    </p:extLst>
  </p:cSld>
  <p:clrMapOvr>
    <a:masterClrMapping/>
  </p:clrMapOvr>
  <mc:AlternateContent xmlns:mc="http://schemas.openxmlformats.org/markup-compatibility/2006">
    <mc:Choice xmlns:p14="http://schemas.microsoft.com/office/powerpoint/2010/main" xmlns="" Requires="p14">
      <p:transition spd="slow" p14:dur="1200">
        <p:zoom dir="in"/>
      </p:transition>
    </mc:Choice>
    <mc:Fallback>
      <p:transition spd="slow">
        <p:zoom dir="in"/>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42900" y="548640"/>
            <a:ext cx="11506200" cy="577596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dirty="0"/>
              <a:t>капитала в ней </a:t>
            </a:r>
            <a:r>
              <a:rPr lang="ru-RU" dirty="0" smtClean="0"/>
              <a:t>нельзя </a:t>
            </a:r>
            <a:r>
              <a:rPr lang="ru-RU" dirty="0"/>
              <a:t>будет </a:t>
            </a:r>
            <a:r>
              <a:rPr lang="ru-RU" dirty="0" smtClean="0"/>
              <a:t>даже и думать о </a:t>
            </a:r>
            <a:r>
              <a:rPr lang="ru-RU" sz="1700" dirty="0" smtClean="0"/>
              <a:t>строительстве </a:t>
            </a:r>
            <a:r>
              <a:rPr lang="ru-RU" sz="1700" dirty="0"/>
              <a:t>нефтеперерабатывающего </a:t>
            </a:r>
            <a:r>
              <a:rPr lang="ru-RU" sz="1700" dirty="0" smtClean="0"/>
              <a:t>или </a:t>
            </a:r>
            <a:r>
              <a:rPr lang="ru-RU" sz="1700" dirty="0"/>
              <a:t>химического предприятия, нормально работающего впоследствии. Поэтому следует помнить, что </a:t>
            </a:r>
            <a:r>
              <a:rPr lang="ru-RU" sz="1700" dirty="0" smtClean="0"/>
              <a:t>прогрессивные </a:t>
            </a:r>
            <a:r>
              <a:rPr lang="ru-RU" sz="1700" dirty="0"/>
              <a:t>технологии разрабатывались с учетом специфических условий развитых стран, включая избыток высокообразованных инженеров и квалифицированных рабочих, надежное обеспечение электричеством, а также соответствующей сервис. </a:t>
            </a:r>
            <a:r>
              <a:rPr lang="ru-RU" sz="1700" dirty="0" smtClean="0"/>
              <a:t>Эти </a:t>
            </a:r>
            <a:r>
              <a:rPr lang="ru-RU" sz="1700" dirty="0"/>
              <a:t>условия далеко не всегда имеются в бедных странах.</a:t>
            </a:r>
          </a:p>
          <a:p>
            <a:pPr indent="457200"/>
            <a:r>
              <a:rPr lang="ru-RU" sz="1700" dirty="0"/>
              <a:t>Одной из ключевых задач экономического развития является воспитание и поддержка духа предпринимательства. Страна не может преуспевать, если в ней нет собственников и управляющих, которые готовы рисковать, открывать новые предприятия, внедрять новые технологии, вести конкурентную борьбу и импортировать новые методы ведения бизнеса. Правительство может помогать предпринимателям, оказывая разнообразные услуга фермерам, организуя обучение и профессиональную подготовку рабочей силы, открывая школы менеджмента, хотя прежде всего оно должно поддерживать проявление частной инициативы и стремление получать прибыль.</a:t>
            </a:r>
          </a:p>
          <a:p>
            <a:pPr indent="457200"/>
            <a:r>
              <a:rPr lang="ru-RU" sz="2000" b="1" dirty="0"/>
              <a:t>От порочного круга бедности к производительному циклу</a:t>
            </a:r>
          </a:p>
          <a:p>
            <a:pPr indent="457200"/>
            <a:r>
              <a:rPr lang="ru-RU" sz="1700" dirty="0"/>
              <a:t>Мы уже несколько раз упоминали о том, что бедные страны сталкиваются со значительными препятствиями на пути успешного использования всех четырех основных факторов прогресса — человеческих ресурсов, природных ресурсов, капитала и технологий. Кроме того, в этих странах часто случается, что эти трудности усиливают друг друга, образуя </a:t>
            </a:r>
            <a:r>
              <a:rPr lang="ru-RU" sz="1700" i="1" dirty="0"/>
              <a:t>порочный </a:t>
            </a:r>
            <a:r>
              <a:rPr lang="ru-RU" sz="1700" i="1" dirty="0" smtClean="0"/>
              <a:t>круг </a:t>
            </a:r>
            <a:r>
              <a:rPr lang="ru-RU" sz="1700" i="1" dirty="0"/>
              <a:t>бедности</a:t>
            </a:r>
            <a:r>
              <a:rPr lang="ru-RU" sz="1700" dirty="0"/>
              <a:t>.</a:t>
            </a:r>
          </a:p>
          <a:p>
            <a:pPr indent="457200"/>
            <a:r>
              <a:rPr lang="ru-RU" sz="1700" dirty="0"/>
              <a:t>Рис. </a:t>
            </a:r>
            <a:r>
              <a:rPr lang="ru-RU" sz="1700" dirty="0" smtClean="0"/>
              <a:t>2. </a:t>
            </a:r>
            <a:r>
              <a:rPr lang="ru-RU" sz="1700" dirty="0"/>
              <a:t>иллюстрирует, как одно препятствие порождает другие. Низкие доходы влекут за собой низкие сбережения, низкие сбережения замедляют рост капитала, недостаток капитала препятствует внедрению новой техники и </a:t>
            </a:r>
            <a:r>
              <a:rPr lang="ru-RU" sz="1700" dirty="0" smtClean="0"/>
              <a:t>дальнейшему повышению производительности, а следствием низкой производительности являются низкие доходы.</a:t>
            </a:r>
            <a:endParaRPr lang="ru-RU" sz="1700" dirty="0"/>
          </a:p>
        </p:txBody>
      </p:sp>
    </p:spTree>
    <p:extLst>
      <p:ext uri="{BB962C8B-B14F-4D97-AF65-F5344CB8AC3E}">
        <p14:creationId xmlns:p14="http://schemas.microsoft.com/office/powerpoint/2010/main" xmlns="" val="646678546"/>
      </p:ext>
    </p:extLst>
  </p:cSld>
  <p:clrMapOvr>
    <a:masterClrMapping/>
  </p:clrMapOvr>
  <mc:AlternateContent xmlns:mc="http://schemas.openxmlformats.org/markup-compatibility/2006">
    <mc:Choice xmlns:p14="http://schemas.microsoft.com/office/powerpoint/2010/main" xmlns="" Requires="p14">
      <p:transition spd="slow" p14:dur="1200">
        <p:zoom/>
      </p:transition>
    </mc:Choice>
    <mc:Fallback>
      <p:transition spd="slow">
        <p:zoom/>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Схема 4"/>
          <p:cNvGraphicFramePr/>
          <p:nvPr>
            <p:extLst>
              <p:ext uri="{D42A27DB-BD31-4B8C-83A1-F6EECF244321}">
                <p14:modId xmlns:p14="http://schemas.microsoft.com/office/powerpoint/2010/main" xmlns="" val="1011835815"/>
              </p:ext>
            </p:extLst>
          </p:nvPr>
        </p:nvGraphicFramePr>
        <p:xfrm>
          <a:off x="1539240" y="0"/>
          <a:ext cx="9250680" cy="3733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Прямоугольник 5"/>
          <p:cNvSpPr/>
          <p:nvPr/>
        </p:nvSpPr>
        <p:spPr>
          <a:xfrm>
            <a:off x="3352800" y="2865120"/>
            <a:ext cx="1676400" cy="32004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smtClean="0"/>
              <a:t>Рис. 2.</a:t>
            </a:r>
            <a:endParaRPr lang="ru-RU" dirty="0"/>
          </a:p>
        </p:txBody>
      </p:sp>
      <p:sp>
        <p:nvSpPr>
          <p:cNvPr id="7" name="Прямоугольник 6"/>
          <p:cNvSpPr/>
          <p:nvPr/>
        </p:nvSpPr>
        <p:spPr>
          <a:xfrm>
            <a:off x="335280" y="3733800"/>
            <a:ext cx="11521440" cy="289560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dirty="0"/>
              <a:t>Остальные причины бедности также являются самоусиливающимися. Бедность сопровождается низким уровнем грамотности, образования и технологических навыков, что, в свою очередь, препятствует внедрению новых технологий и ведет к дальнейшему увеличению численности населения, которое "</a:t>
            </a:r>
            <a:r>
              <a:rPr lang="ru-RU" dirty="0" smtClean="0"/>
              <a:t>проедает</a:t>
            </a:r>
            <a:r>
              <a:rPr lang="en-US" dirty="0" smtClean="0"/>
              <a:t>”</a:t>
            </a:r>
            <a:r>
              <a:rPr lang="ru-RU" dirty="0" smtClean="0"/>
              <a:t> </a:t>
            </a:r>
            <a:r>
              <a:rPr lang="ru-RU" dirty="0"/>
              <a:t>весь увеличившийся объем национального выпуска.</a:t>
            </a:r>
          </a:p>
          <a:p>
            <a:pPr indent="457200"/>
            <a:r>
              <a:rPr lang="ru-RU" dirty="0"/>
              <a:t>Преодоление барьеров бедности часто требует применения согласованных усилий по многим направлениям, и некоторые специалисты по экономическому развитию рекомендуют предпринять "большой толчок", направленный на разрыв этого порочного круга. Если какой-либо стране повезет, одновременные шаги по увеличению инвестиций, улучшению состояния здоровья и росту уровня образования, организации специальной подготовки, а также снижению роста численности населения могут разорвать порочный круг бедности и стимулировать становление производительного цикла экономического развития</a:t>
            </a:r>
            <a:r>
              <a:rPr lang="ru-RU" dirty="0" smtClean="0"/>
              <a:t>.</a:t>
            </a:r>
            <a:endParaRPr lang="ru-RU" dirty="0"/>
          </a:p>
        </p:txBody>
      </p:sp>
    </p:spTree>
    <p:extLst>
      <p:ext uri="{BB962C8B-B14F-4D97-AF65-F5344CB8AC3E}">
        <p14:creationId xmlns:p14="http://schemas.microsoft.com/office/powerpoint/2010/main" xmlns="" val="2403829236"/>
      </p:ext>
    </p:extLst>
  </p:cSld>
  <p:clrMapOvr>
    <a:masterClrMapping/>
  </p:clrMapOvr>
  <mc:AlternateContent xmlns:mc="http://schemas.openxmlformats.org/markup-compatibility/2006">
    <mc:Choice xmlns:p14="http://schemas.microsoft.com/office/powerpoint/2010/main" xmlns=""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СТРАТЕГИИ ЭКОНОМИЧЕСКОГО РАЗВИТИЯ</a:t>
            </a:r>
            <a:endParaRPr lang="ru-RU" dirty="0"/>
          </a:p>
        </p:txBody>
      </p:sp>
      <p:sp>
        <p:nvSpPr>
          <p:cNvPr id="3" name="Содержимое 2"/>
          <p:cNvSpPr>
            <a:spLocks noGrp="1"/>
          </p:cNvSpPr>
          <p:nvPr>
            <p:ph idx="1"/>
          </p:nvPr>
        </p:nvSpPr>
        <p:spPr/>
        <p:txBody>
          <a:bodyPr>
            <a:normAutofit lnSpcReduction="10000"/>
          </a:bodyPr>
          <a:lstStyle/>
          <a:p>
            <a:r>
              <a:rPr lang="ru-RU" dirty="0" smtClean="0"/>
              <a:t>Мы видим, что для быстрого экономического роста стран рабочая сила, ресурсы, капитал и технологии, должны быть определенным образом объединены. Но это очень расплывчатая рекомендация, аналогичная утверждению о том, что некий спринтер должен бежать со скоростью ветра, для того чтобы победить на Олимпийских играх. Почему же некоторые страны движутся быстрее остальных? Как должна стартовать бедная страна, чтобы успешно продвигаться по пути экономического развития?</a:t>
            </a:r>
            <a:br>
              <a:rPr lang="ru-RU" dirty="0" smtClean="0"/>
            </a:br>
            <a:r>
              <a:rPr lang="ru-RU" dirty="0" smtClean="0"/>
              <a:t>Историки и представители других общественных наук дол гое время с некоторым удивлением наблюдали за существующими различиями в темпах экономического развития разных наций.</a:t>
            </a:r>
            <a:endParaRPr lang="ru-RU"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65760" y="326572"/>
            <a:ext cx="11625943" cy="5909310"/>
          </a:xfrm>
          <a:prstGeom prst="rect">
            <a:avLst/>
          </a:prstGeom>
        </p:spPr>
        <p:txBody>
          <a:bodyPr wrap="square">
            <a:spAutoFit/>
          </a:bodyPr>
          <a:lstStyle/>
          <a:p>
            <a:r>
              <a:rPr lang="ru-RU" dirty="0" smtClean="0"/>
              <a:t>В некоторых из первых теорий важную роль отводили климатическим условиям, отмечая, что все развитые страны находятся в зонах умеренного климата. Согласно другим, в качестве ключевых факторов называли обычаи, культуру и религию. Макс Вебер (</a:t>
            </a:r>
            <a:r>
              <a:rPr lang="ru-RU" dirty="0" err="1" smtClean="0"/>
              <a:t>Max</a:t>
            </a:r>
            <a:r>
              <a:rPr lang="ru-RU" dirty="0" smtClean="0"/>
              <a:t> </a:t>
            </a:r>
            <a:r>
              <a:rPr lang="ru-RU" dirty="0" err="1" smtClean="0"/>
              <a:t>Weber</a:t>
            </a:r>
            <a:r>
              <a:rPr lang="ru-RU" dirty="0" smtClean="0"/>
              <a:t>) выделял протестантскую этику, как движущую силу капитализма. Намного позже </a:t>
            </a:r>
            <a:r>
              <a:rPr lang="ru-RU" dirty="0" err="1" smtClean="0"/>
              <a:t>Манкур</a:t>
            </a:r>
            <a:r>
              <a:rPr lang="ru-RU" dirty="0" smtClean="0"/>
              <a:t> Оль- сон (</a:t>
            </a:r>
            <a:r>
              <a:rPr lang="ru-RU" dirty="0" err="1" smtClean="0"/>
              <a:t>Mancur</a:t>
            </a:r>
            <a:r>
              <a:rPr lang="ru-RU" dirty="0" smtClean="0"/>
              <a:t> </a:t>
            </a:r>
            <a:r>
              <a:rPr lang="ru-RU" dirty="0" err="1" smtClean="0"/>
              <a:t>Olson</a:t>
            </a:r>
            <a:r>
              <a:rPr lang="ru-RU" dirty="0" smtClean="0"/>
              <a:t>) доказал, что нации приходят в упадок, когда разрушена структура принятия государственных решений и во главу угла ставятся интересы определенных групп или олигархов, а не цели социального и экономического развития.</a:t>
            </a:r>
            <a:br>
              <a:rPr lang="ru-RU" dirty="0" smtClean="0"/>
            </a:br>
            <a:r>
              <a:rPr lang="ru-RU" dirty="0" smtClean="0"/>
              <a:t>Нет никакого сомнения, что эти теории были справедливы в определенное время и в определенном месте. Но они не со держали универсального объяснения движущих сил экономического развития. Теория Вебера не смогла объяснить, почему колыбель цивилизации находилась на Ближнем Востоке и в Греции, а в то же время на территории впоследствии ведущих стран Европы люди обитали в пещерах, носили медвежьи шкуры и поклонялись троллям. Где в суматошном Гонконге можно найти протестантскую этику? Как можно объяснить, что такая страна как Япония с ее жесткой социальной структурой и мощными  лоббистскими структурами смогла создать одну из наиболее производительных экономик в мире? Даже в настоящее время люди доверчиво принимают простые одномерные объяснения экономического развития. Каких-нибудь двадцать лет назад все соглашались с тем, что замена импорта товарами собственного производства является наиболее надежной стратегией развития. Затем, в конце -70 годов, единственно верной казалась ставка на технологии, интенсифицирующие труд. Сегодня, как видим, экономией стремятся делать акцент на рыночные силы и ориентироваться на внешнеэкономическую деятельность. Надеемся, что эти замечания предостерегут вас от упрощенного подхода к анализу сложных процессов.</a:t>
            </a:r>
            <a:endParaRPr lang="ru-RU"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04949" y="474345"/>
            <a:ext cx="11443062" cy="5632311"/>
          </a:xfrm>
          <a:prstGeom prst="rect">
            <a:avLst/>
          </a:prstGeom>
        </p:spPr>
        <p:txBody>
          <a:bodyPr wrap="square">
            <a:spAutoFit/>
          </a:bodyPr>
          <a:lstStyle/>
          <a:p>
            <a:pPr fontAlgn="t"/>
            <a:r>
              <a:rPr lang="ru-RU" dirty="0" smtClean="0"/>
              <a:t>Историки и специалисты по экономическому развитию должны многое постичь в процессе изучения различных моде лей экономического роста. Что же особо ценного можно там обнаружить? Последующий материал представляет собой </a:t>
            </a:r>
            <a:r>
              <a:rPr lang="ru-RU" dirty="0" smtClean="0"/>
              <a:t>об</a:t>
            </a:r>
            <a:r>
              <a:rPr lang="ru-RU" dirty="0" smtClean="0"/>
              <a:t>з</a:t>
            </a:r>
            <a:r>
              <a:rPr lang="ru-RU" dirty="0" smtClean="0"/>
              <a:t>ор </a:t>
            </a:r>
            <a:r>
              <a:rPr lang="ru-RU" dirty="0" smtClean="0"/>
              <a:t>наиболее важных идей, сформулированных за последние роды. Каждый подход объясняет, как некие страны могли бы разорвать порочный круг бедности и эффективно использовать все четыре основных источника экономического развития.</a:t>
            </a:r>
            <a:br>
              <a:rPr lang="ru-RU" dirty="0" smtClean="0"/>
            </a:br>
            <a:r>
              <a:rPr lang="ru-RU" dirty="0" smtClean="0"/>
              <a:t>Гипотеза отсталости</a:t>
            </a:r>
            <a:br>
              <a:rPr lang="ru-RU" dirty="0" smtClean="0"/>
            </a:br>
            <a:r>
              <a:rPr lang="ru-RU" dirty="0" smtClean="0"/>
              <a:t>В некоторых теориях был сделан акцент на международный контекст развития. Выше мы видели, что сегодня более бедные страны имеют значительные преимущества по сравнению с пионерами индустриального развития. Развивающиеся нации могут заимствовать капиталы, знания и технологии из более передовых стран. В гипотезе, выдвинутой Александром </a:t>
            </a:r>
            <a:r>
              <a:rPr lang="ru-RU" dirty="0" err="1" smtClean="0"/>
              <a:t>Гершенкроном</a:t>
            </a:r>
            <a:r>
              <a:rPr lang="ru-RU" dirty="0" smtClean="0"/>
              <a:t> (</a:t>
            </a:r>
            <a:r>
              <a:rPr lang="ru-RU" dirty="0" err="1" smtClean="0"/>
              <a:t>Alexander</a:t>
            </a:r>
            <a:r>
              <a:rPr lang="ru-RU" dirty="0" smtClean="0"/>
              <a:t> </a:t>
            </a:r>
            <a:r>
              <a:rPr lang="ru-RU" dirty="0" err="1" smtClean="0"/>
              <a:t>Gershenkron</a:t>
            </a:r>
            <a:r>
              <a:rPr lang="ru-RU" dirty="0" smtClean="0"/>
              <a:t>) из Гарварда, предполагается, что относительная отсталость может способствовать развитию. Страны могут закупать современное текстильное оборудование, высокопроизводительные насосы, замечательные семена, химические удобрения и медицинские препараты. Поскольку развивающиеся страны могут воспользоваться технологией, созданной в передовых странах, они могут добиться значительно более высоких темпов экономического рос та, чем те, которые были в Британии или в Западной Европе в 1780-1850 годах. Поскольку страны с низким доходом получают от лидеров самые современные технологии, мы считаем, что вскоре станем свидетелями конвергенции стран, разделенных технологическими границами. Конвергенция проявляется в том, что некоторые страны или регионы с низким доходом проявляют тенденцию к более быстрому развитию, чем страны с высоким доходом.</a:t>
            </a:r>
          </a:p>
          <a:p>
            <a:endParaRPr lang="ru-RU"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6646" y="836613"/>
            <a:ext cx="11518711" cy="5777547"/>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sz="2000" b="1" dirty="0" smtClean="0"/>
              <a:t>ХАРАКТЕРНЫЕ ОСОБЕННОСТИ РАЗВИВАЮЩЕЙСЯ СТРАНЫ</a:t>
            </a:r>
          </a:p>
          <a:p>
            <a:pPr indent="457200"/>
            <a:r>
              <a:rPr lang="ru-RU" sz="1700" dirty="0" smtClean="0"/>
              <a:t>Что мы подразумеваем под понятием </a:t>
            </a:r>
            <a:r>
              <a:rPr lang="en-US" sz="1700" dirty="0" smtClean="0"/>
              <a:t>“</a:t>
            </a:r>
            <a:r>
              <a:rPr lang="ru-RU" sz="1700" dirty="0" smtClean="0"/>
              <a:t>развивающаяся</a:t>
            </a:r>
            <a:r>
              <a:rPr lang="en-US" sz="1700" dirty="0" smtClean="0"/>
              <a:t>”</a:t>
            </a:r>
            <a:r>
              <a:rPr lang="ru-RU" sz="1700" dirty="0" smtClean="0"/>
              <a:t> или </a:t>
            </a:r>
            <a:r>
              <a:rPr lang="en-US" sz="1700" dirty="0" smtClean="0"/>
              <a:t>“</a:t>
            </a:r>
            <a:r>
              <a:rPr lang="ru-RU" sz="1700" dirty="0" smtClean="0"/>
              <a:t>менее развитая страна</a:t>
            </a:r>
            <a:r>
              <a:rPr lang="en-US" sz="1700" dirty="0" smtClean="0"/>
              <a:t>”</a:t>
            </a:r>
            <a:r>
              <a:rPr lang="ru-RU" sz="1700" dirty="0" smtClean="0"/>
              <a:t>? Наиболее важной особенностью </a:t>
            </a:r>
            <a:r>
              <a:rPr lang="ru-RU" sz="1700" b="1" dirty="0" smtClean="0"/>
              <a:t>развивающейся страны </a:t>
            </a:r>
            <a:r>
              <a:rPr lang="ru-RU" sz="1700" dirty="0" smtClean="0"/>
              <a:t>является низкий доход на душу населения. Кроме того, как правило, у жителей развивающихся стран- недостаточное и несбалансированное питание, плохое здоровье и малая продолжительность жизни, а также низкий уровень грамотности.</a:t>
            </a:r>
          </a:p>
          <a:p>
            <a:pPr indent="457200"/>
            <a:r>
              <a:rPr lang="ru-RU" sz="1700" dirty="0" smtClean="0"/>
              <a:t>Таблица 1. познакомит вас с информацией, которая позволит разобраться в расстановке сил в мировой экономике. Представленные в ней страны сгруппированы в четыре категории: страны с низким доходом; страны с доходом ниже среднего уровня; страны с доходом выше среднего уровня; страны с высоким доходом.</a:t>
            </a:r>
          </a:p>
          <a:p>
            <a:pPr indent="457200"/>
            <a:r>
              <a:rPr lang="ru-RU" sz="1700" dirty="0" smtClean="0"/>
              <a:t>Анализ данных таблицы позволяет сделать ряд интересных заключений. Понятно. Что страны с низким доходом гораздо беднее. Чем развитые страны, такие как </a:t>
            </a:r>
            <a:r>
              <a:rPr lang="ru-RU" sz="1700" dirty="0"/>
              <a:t>С</a:t>
            </a:r>
            <a:r>
              <a:rPr lang="ru-RU" sz="1700" dirty="0" smtClean="0"/>
              <a:t>оединенные Штаты. Люди в странах с наименьшим уровнем доходов зарабатывают в среднем примерно в 20 раз меньше, чем в странах с самым высоким доходом. (При подготовке данных таблицы для сравнения доходов применялись расчеты на основе</a:t>
            </a:r>
            <a:r>
              <a:rPr lang="ru-RU" sz="1700" i="1" dirty="0" smtClean="0"/>
              <a:t> паритета покупательной способности.)</a:t>
            </a:r>
            <a:endParaRPr lang="ru-RU" sz="1700" dirty="0" smtClean="0"/>
          </a:p>
          <a:p>
            <a:pPr indent="457200"/>
            <a:r>
              <a:rPr lang="ru-RU" sz="1700" dirty="0" smtClean="0"/>
              <a:t>Следует отметить, что многие показатели, характеризующие состояние здоровья населения и уровень социального развития, являются следствием проявления бедности в странах с низким уровнем доходов. Короткая продолжительность жизни, а также низкий уровень образования и вообще грамотности населения отображают низкий уровень инвестиций в человеческий капитал.</a:t>
            </a:r>
          </a:p>
          <a:p>
            <a:pPr indent="457200"/>
            <a:r>
              <a:rPr lang="ru-RU" sz="1700" dirty="0" smtClean="0"/>
              <a:t>Табл. 1. позволяет нам увидеть существенные различия между развивающимися странами. Некоторые из них остаются у самой черты выживания-это такие беднейшие страны как Чад, Бангладеш, Сомали. Другие страны, которые еще 2-3 десятилетия назад относились к этой же категории, переместились в группу стран со средним уровнем дохода.  </a:t>
            </a:r>
          </a:p>
        </p:txBody>
      </p:sp>
      <p:sp>
        <p:nvSpPr>
          <p:cNvPr id="3" name="Прямоугольник 2"/>
          <p:cNvSpPr/>
          <p:nvPr/>
        </p:nvSpPr>
        <p:spPr>
          <a:xfrm>
            <a:off x="341194" y="368302"/>
            <a:ext cx="11518711" cy="468313"/>
          </a:xfrm>
          <a:prstGeom prst="rect">
            <a:avLst/>
          </a:prstGeom>
          <a:solidFill>
            <a:schemeClr val="accent6">
              <a:lumMod val="75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ru-RU" sz="2400" b="1" dirty="0" smtClean="0">
                <a:solidFill>
                  <a:schemeClr val="bg1"/>
                </a:solidFill>
              </a:rPr>
              <a:t>ЭКОНОМИЧЕСКИЙ РОСТ В БЕДНЫХ СТРАНАХ</a:t>
            </a:r>
            <a:endParaRPr lang="ru-RU" sz="2400" b="1" dirty="0">
              <a:solidFill>
                <a:schemeClr val="bg1"/>
              </a:solidFill>
            </a:endParaRPr>
          </a:p>
        </p:txBody>
      </p:sp>
      <p:cxnSp>
        <p:nvCxnSpPr>
          <p:cNvPr id="5" name="Прямая соединительная линия 4"/>
          <p:cNvCxnSpPr/>
          <p:nvPr/>
        </p:nvCxnSpPr>
        <p:spPr>
          <a:xfrm>
            <a:off x="341194" y="836613"/>
            <a:ext cx="11518711"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Прямая соединительная линия 7"/>
          <p:cNvCxnSpPr/>
          <p:nvPr/>
        </p:nvCxnSpPr>
        <p:spPr>
          <a:xfrm>
            <a:off x="341194" y="368300"/>
            <a:ext cx="11518711"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338049496"/>
      </p:ext>
    </p:extLst>
  </p:cSld>
  <p:clrMapOvr>
    <a:masterClrMapping/>
  </p:clrMapOvr>
  <mc:AlternateContent xmlns:mc="http://schemas.openxmlformats.org/markup-compatibility/2006">
    <mc:Choice xmlns:p14="http://schemas.microsoft.com/office/powerpoint/2010/main" xmlns=""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Индустриализация или развитие сельского хозяйства?</a:t>
            </a:r>
            <a:endParaRPr lang="ru-RU" dirty="0"/>
          </a:p>
        </p:txBody>
      </p:sp>
      <p:sp>
        <p:nvSpPr>
          <p:cNvPr id="3" name="Содержимое 2"/>
          <p:cNvSpPr>
            <a:spLocks noGrp="1"/>
          </p:cNvSpPr>
          <p:nvPr>
            <p:ph idx="1"/>
          </p:nvPr>
        </p:nvSpPr>
        <p:spPr/>
        <p:txBody>
          <a:bodyPr>
            <a:normAutofit fontScale="62500" lnSpcReduction="20000"/>
          </a:bodyPr>
          <a:lstStyle/>
          <a:p>
            <a:r>
              <a:rPr lang="ru-RU" dirty="0" smtClean="0"/>
              <a:t>В большинстве стран доходы городских жителей едва ли не в два раза превышают доходы проживающих в сельской местности. Большую часть экономики процветающих стран составляют обрабатывающая промышленность и сфера услуг. Поэтому во многих странах пришли к выводу, что индустриализация является причиной, а не следствием процветания.</a:t>
            </a:r>
            <a:br>
              <a:rPr lang="ru-RU" dirty="0" smtClean="0"/>
            </a:br>
            <a:r>
              <a:rPr lang="ru-RU" dirty="0" smtClean="0"/>
              <a:t>К таким выводам следует относиться очень осторожно, так как здесь ошибочно делается вывод о причинности на основе последовательности двух событий. Как некоторые говорят: “Богатые люди ездят на BMW, но если вы сядете за руль BMW, вы не станете богачом”. Проще говоря, если бедная страна, по тратив последние деньги, создаст национальную авиакомпанию или организует сталелитейное производство, — это не превратит ее автоматически в высокоразвитую державу.</a:t>
            </a:r>
            <a:br>
              <a:rPr lang="ru-RU" dirty="0" smtClean="0"/>
            </a:br>
            <a:r>
              <a:rPr lang="ru-RU" dirty="0" smtClean="0"/>
              <a:t>Уроки десятилетних попыток ускорить индустриализацию за счет сокращения средств, выделяемых на развитие сельского хозяйства, привели многих аналитиков к переосмыслению</a:t>
            </a:r>
            <a:br>
              <a:rPr lang="ru-RU" dirty="0" smtClean="0"/>
            </a:br>
            <a:r>
              <a:rPr lang="ru-RU" dirty="0" smtClean="0"/>
              <a:t>роли фермерства. Индустриализация требует больших вложений капитала, собирает рабочих в перенаселенные города </a:t>
            </a:r>
            <a:r>
              <a:rPr lang="en-US" dirty="0" smtClean="0"/>
              <a:t>,</a:t>
            </a:r>
            <a:r>
              <a:rPr lang="ru-RU" dirty="0" smtClean="0"/>
              <a:t> часто приводит к высокому уровню безработицы. Для увеличения объема производимой продукции на фермах может потребоваться меньше капитала, и в то же время создаются условия для обеспечения занятости излишков рабочей силы. В самом деле, если в Бангладеш производительность сельского хозяйства по высится на 20%, то это гораздо быстрее приведет к повышению уровня жизни, чем попытки организации собственной сталелитейной промышленности с целью сокращения импорта.</a:t>
            </a:r>
            <a:endParaRPr lang="ru-RU"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Государство и рынок</a:t>
            </a:r>
            <a:endParaRPr lang="ru-RU" dirty="0"/>
          </a:p>
        </p:txBody>
      </p:sp>
      <p:sp>
        <p:nvSpPr>
          <p:cNvPr id="3" name="Содержимое 2"/>
          <p:cNvSpPr>
            <a:spLocks noGrp="1"/>
          </p:cNvSpPr>
          <p:nvPr>
            <p:ph idx="1"/>
          </p:nvPr>
        </p:nvSpPr>
        <p:spPr/>
        <p:txBody>
          <a:bodyPr>
            <a:normAutofit fontScale="77500" lnSpcReduction="20000"/>
          </a:bodyPr>
          <a:lstStyle/>
          <a:p>
            <a:r>
              <a:rPr lang="ru-RU" dirty="0" smtClean="0"/>
              <a:t>Во многих развивающихся странах общественность на строена враждебно по отношению к рыночной экономике. Очень часто конкуренция между предприятиями или стремление к максимизации прибыли противоречат традиционному способу ведения дел, религиозным представлениям или же интересам привилегированных кругов. И только опираясь на накопленный десятилетиями опыт, можно сделать вывод, что наиболее эффективный способ управления экономикой и быстрый экономический рост возможны лишь при использовании механизма рынка.</a:t>
            </a:r>
            <a:br>
              <a:rPr lang="ru-RU" dirty="0" smtClean="0"/>
            </a:br>
            <a:r>
              <a:rPr lang="ru-RU" dirty="0" smtClean="0"/>
              <a:t>Страна может полностью “отдаться” во власть рынка, а может лишь осторожно использовать отдельные его элементы. Что же представляют собой эти элементы? Среди важнейших следует назвать ориентацию торговой политики на внешние рынки, низкие пошлины и незначительные количественные ограничения в виде квот, стимулирование развития малого бизнеса и создание благоприятных условий для конкуренции. Более того, рынок хорошо работает в стабильных макроэкономических условиях, одними из которых являются предсказуемый уровень налогов и низкая инфляция.</a:t>
            </a:r>
            <a:endParaRPr lang="ru-RU"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Рост и открытость</a:t>
            </a:r>
            <a:endParaRPr lang="ru-RU" dirty="0"/>
          </a:p>
        </p:txBody>
      </p:sp>
      <p:sp>
        <p:nvSpPr>
          <p:cNvPr id="3" name="Содержимое 2"/>
          <p:cNvSpPr>
            <a:spLocks noGrp="1"/>
          </p:cNvSpPr>
          <p:nvPr>
            <p:ph idx="1"/>
          </p:nvPr>
        </p:nvSpPr>
        <p:spPr/>
        <p:txBody>
          <a:bodyPr>
            <a:normAutofit fontScale="85000" lnSpcReduction="20000"/>
          </a:bodyPr>
          <a:lstStyle/>
          <a:p>
            <a:r>
              <a:rPr lang="ru-RU" dirty="0" smtClean="0"/>
              <a:t>Важной проблемой, непосредственно влияющей на экономическое развитие и требующей особого внимания, является отношение страны к международной торговле. Должна ли некая развивающаяся страна пытаться быть </a:t>
            </a:r>
            <a:r>
              <a:rPr lang="ru-RU" dirty="0" err="1" smtClean="0"/>
              <a:t>самодостаточной</a:t>
            </a:r>
            <a:r>
              <a:rPr lang="ru-RU" dirty="0" smtClean="0"/>
              <a:t>, за меняя большую часть импорта собственной продукцией? (Это явление известно как замещение импорта.) Или же страна должна стремиться приобретать необходимые импортные товары за деньги, заработанные благодаря повышению эффективности и конкурентоспособности собственного производства, расширения деятельности на зарубежных рынках и либерализации экспортно-импортной деятельности? (Это называется стратегией открытости или ориентации на внешнюю торговлю.)</a:t>
            </a:r>
            <a:br>
              <a:rPr lang="ru-RU" dirty="0" smtClean="0"/>
            </a:br>
            <a:r>
              <a:rPr lang="ru-RU" dirty="0" smtClean="0"/>
              <a:t>Политика замещения импорта была до 80-х годов очень популярна в Латинской Америке. Она чаще всего заключается в установлении высоких тарифных барьеров на продукцию обрабатывающей промышленности, что позволяет местным компаниям производить и продавать товары, которые в противном случае были бы ввезены из-за границы.</a:t>
            </a:r>
            <a:endParaRPr lang="ru-RU"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b="0" dirty="0" smtClean="0"/>
              <a:t>В чем заключается влияние открытости экономики на экономический рост?</a:t>
            </a:r>
            <a:endParaRPr lang="ru-RU" dirty="0"/>
          </a:p>
        </p:txBody>
      </p:sp>
      <p:sp>
        <p:nvSpPr>
          <p:cNvPr id="4" name="Содержимое 3"/>
          <p:cNvSpPr>
            <a:spLocks noGrp="1"/>
          </p:cNvSpPr>
          <p:nvPr>
            <p:ph sz="half" idx="2"/>
          </p:nvPr>
        </p:nvSpPr>
        <p:spPr/>
        <p:txBody>
          <a:bodyPr>
            <a:normAutofit fontScale="62500" lnSpcReduction="20000"/>
          </a:bodyPr>
          <a:lstStyle/>
          <a:p>
            <a:r>
              <a:rPr lang="ru-RU" dirty="0" smtClean="0"/>
              <a:t>На графике слева видно, что в случае закрытых экономик рост происходит медленно и отсутствует конвергенция. График справа представляет открытую несоциалистическую экономику с небольшими ограничениями в торговле и в движении капиталов. Рост в таких странах происходит намного быстрее, и они имеют тенденцию к конвергенции с регионами, доходы в которых самые высокие. (Источник: </a:t>
            </a:r>
            <a:r>
              <a:rPr lang="ru-RU" dirty="0" err="1" smtClean="0"/>
              <a:t>Jeffrey</a:t>
            </a:r>
            <a:r>
              <a:rPr lang="ru-RU" dirty="0" smtClean="0"/>
              <a:t> </a:t>
            </a:r>
            <a:r>
              <a:rPr lang="ru-RU" dirty="0" err="1" smtClean="0"/>
              <a:t>Sachs</a:t>
            </a:r>
            <a:r>
              <a:rPr lang="ru-RU" dirty="0" smtClean="0"/>
              <a:t> </a:t>
            </a:r>
            <a:r>
              <a:rPr lang="ru-RU" dirty="0" err="1" smtClean="0"/>
              <a:t>and</a:t>
            </a:r>
            <a:r>
              <a:rPr lang="ru-RU" dirty="0" smtClean="0"/>
              <a:t> </a:t>
            </a:r>
            <a:r>
              <a:rPr lang="ru-RU" dirty="0" err="1" smtClean="0"/>
              <a:t>Andrew</a:t>
            </a:r>
            <a:r>
              <a:rPr lang="ru-RU" dirty="0" smtClean="0"/>
              <a:t> </a:t>
            </a:r>
            <a:r>
              <a:rPr lang="ru-RU" dirty="0" err="1" smtClean="0"/>
              <a:t>Warner</a:t>
            </a:r>
            <a:r>
              <a:rPr lang="ru-RU" dirty="0" smtClean="0"/>
              <a:t>, “</a:t>
            </a:r>
            <a:r>
              <a:rPr lang="ru-RU" dirty="0" err="1" smtClean="0"/>
              <a:t>Econo</a:t>
            </a:r>
            <a:r>
              <a:rPr lang="ru-RU" dirty="0" smtClean="0"/>
              <a:t> </a:t>
            </a:r>
            <a:r>
              <a:rPr lang="ru-RU" dirty="0" err="1" smtClean="0"/>
              <a:t>mic</a:t>
            </a:r>
            <a:r>
              <a:rPr lang="ru-RU" dirty="0" smtClean="0"/>
              <a:t> </a:t>
            </a:r>
            <a:r>
              <a:rPr lang="ru-RU" dirty="0" err="1" smtClean="0"/>
              <a:t>Reform</a:t>
            </a:r>
            <a:r>
              <a:rPr lang="ru-RU" dirty="0" smtClean="0"/>
              <a:t> </a:t>
            </a:r>
            <a:r>
              <a:rPr lang="ru-RU" dirty="0" err="1" smtClean="0"/>
              <a:t>and</a:t>
            </a:r>
            <a:r>
              <a:rPr lang="ru-RU" dirty="0" smtClean="0"/>
              <a:t> </a:t>
            </a:r>
            <a:r>
              <a:rPr lang="ru-RU" dirty="0" err="1" smtClean="0"/>
              <a:t>the</a:t>
            </a:r>
            <a:r>
              <a:rPr lang="ru-RU" dirty="0" smtClean="0"/>
              <a:t> </a:t>
            </a:r>
            <a:r>
              <a:rPr lang="ru-RU" dirty="0" err="1" smtClean="0"/>
              <a:t>Process</a:t>
            </a:r>
            <a:r>
              <a:rPr lang="ru-RU" dirty="0" smtClean="0"/>
              <a:t> </a:t>
            </a:r>
            <a:r>
              <a:rPr lang="ru-RU" dirty="0" err="1" smtClean="0"/>
              <a:t>of</a:t>
            </a:r>
            <a:r>
              <a:rPr lang="ru-RU" dirty="0" smtClean="0"/>
              <a:t> </a:t>
            </a:r>
            <a:r>
              <a:rPr lang="ru-RU" dirty="0" err="1" smtClean="0"/>
              <a:t>Global</a:t>
            </a:r>
            <a:r>
              <a:rPr lang="ru-RU" dirty="0" smtClean="0"/>
              <a:t> </a:t>
            </a:r>
            <a:r>
              <a:rPr lang="ru-RU" dirty="0" err="1" smtClean="0"/>
              <a:t>Integration</a:t>
            </a:r>
            <a:r>
              <a:rPr lang="ru-RU" dirty="0" smtClean="0"/>
              <a:t>" </a:t>
            </a:r>
            <a:r>
              <a:rPr lang="ru-RU" dirty="0" err="1" smtClean="0"/>
              <a:t>Brookings</a:t>
            </a:r>
            <a:r>
              <a:rPr lang="ru-RU" dirty="0" smtClean="0"/>
              <a:t> </a:t>
            </a:r>
            <a:r>
              <a:rPr lang="ru-RU" dirty="0" err="1" smtClean="0"/>
              <a:t>Papers</a:t>
            </a:r>
            <a:r>
              <a:rPr lang="ru-RU" dirty="0" smtClean="0"/>
              <a:t> </a:t>
            </a:r>
            <a:r>
              <a:rPr lang="ru-RU" dirty="0" err="1" smtClean="0"/>
              <a:t>on</a:t>
            </a:r>
            <a:r>
              <a:rPr lang="ru-RU" dirty="0" smtClean="0"/>
              <a:t> </a:t>
            </a:r>
            <a:r>
              <a:rPr lang="ru-RU" dirty="0" err="1" smtClean="0"/>
              <a:t>Economic</a:t>
            </a:r>
            <a:r>
              <a:rPr lang="ru-RU" dirty="0" smtClean="0"/>
              <a:t> </a:t>
            </a:r>
            <a:r>
              <a:rPr lang="ru-RU" dirty="0" err="1" smtClean="0"/>
              <a:t>Activity</a:t>
            </a:r>
            <a:r>
              <a:rPr lang="ru-RU" dirty="0" smtClean="0"/>
              <a:t>, </a:t>
            </a:r>
            <a:r>
              <a:rPr lang="ru-RU" dirty="0" err="1" smtClean="0"/>
              <a:t>no</a:t>
            </a:r>
            <a:r>
              <a:rPr lang="ru-RU" dirty="0" smtClean="0"/>
              <a:t> 1, 1995, </a:t>
            </a:r>
            <a:r>
              <a:rPr lang="ru-RU" dirty="0" err="1" smtClean="0"/>
              <a:t>p</a:t>
            </a:r>
            <a:r>
              <a:rPr lang="ru-RU" dirty="0" smtClean="0"/>
              <a:t>. 1-118.)</a:t>
            </a:r>
            <a:br>
              <a:rPr lang="ru-RU" dirty="0" smtClean="0"/>
            </a:br>
            <a:r>
              <a:rPr lang="ru-RU" dirty="0" smtClean="0"/>
              <a:t/>
            </a:r>
            <a:br>
              <a:rPr lang="ru-RU" dirty="0" smtClean="0"/>
            </a:br>
            <a:r>
              <a:rPr lang="ru-RU" dirty="0" smtClean="0"/>
              <a:t>венная монополия на осуществление экспортно-импортной деятельности.</a:t>
            </a:r>
            <a:endParaRPr lang="ru-RU" dirty="0"/>
          </a:p>
        </p:txBody>
      </p:sp>
      <p:pic>
        <p:nvPicPr>
          <p:cNvPr id="90114" name="Picture 2"/>
          <p:cNvPicPr>
            <a:picLocks noGrp="1" noChangeAspect="1" noChangeArrowheads="1"/>
          </p:cNvPicPr>
          <p:nvPr>
            <p:ph sz="half" idx="1"/>
          </p:nvPr>
        </p:nvPicPr>
        <p:blipFill>
          <a:blip r:embed="rId2" cstate="print"/>
          <a:srcRect/>
          <a:stretch>
            <a:fillRect/>
          </a:stretch>
        </p:blipFill>
        <p:spPr bwMode="auto">
          <a:xfrm>
            <a:off x="344097" y="1607974"/>
            <a:ext cx="4934485" cy="4792826"/>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166255" y="0"/>
            <a:ext cx="10612581" cy="6740307"/>
          </a:xfrm>
          <a:prstGeom prst="rect">
            <a:avLst/>
          </a:prstGeom>
        </p:spPr>
        <p:txBody>
          <a:bodyPr wrap="square">
            <a:spAutoFit/>
          </a:bodyPr>
          <a:lstStyle/>
          <a:p>
            <a:r>
              <a:rPr lang="ru-RU" dirty="0" smtClean="0"/>
              <a:t>В рыночной экономике сохраняется государственное регулирование, касающееся производства и потребления предметов первой необходимости и общественных товаров. Однако даже осуществление этой политики опирается на свойственную рыночному механизму систему регулирования объемов производства на основе механизма прибылей и убытков, а не на характерные для общественной собственности формы общественного контроля или распоряжения государственных планирующих органов.</a:t>
            </a:r>
            <a:br>
              <a:rPr lang="ru-RU" dirty="0" smtClean="0"/>
            </a:br>
            <a:r>
              <a:rPr lang="ru-RU" dirty="0" smtClean="0"/>
              <a:t>Лучше всего успехи политики, направленной на внешнюю экспансию, демонстрируют новые индустриальные страны Юго-Восточной Азии. При жизни предыдущего поколения до ход на душу населения в таких странах, как Тайвань, Южная Корея и Сингапур, составлял от одной четверти до одной трети дохода наиболее богатых стран Латинской Америки. Толь ко благодаря сбережению большей части своего национально го дохода и направлению его в дающие высокие прибыли экс портные отрасли эти страны к концу 80-х сумели превзойти любую латиноамериканскую страну.  Секрет их успеха заключается не в демонстративной политике невмешательства государства в экономику, а в том, что государственные органы фактически занимались селективным планированием и активно участвовали в экономической жизни. Именно открытость и ориентация на внешний рынок позволили этим странам реализовать положительный эффект масштаба и выгоды от международной специализации, что привело к росту занятости, . эффективному использованию внутренних ресурсов, быстрому росту производительности, а также обеспечило невероятное повышение уровня жизни.</a:t>
            </a:r>
            <a:br>
              <a:rPr lang="ru-RU" dirty="0" smtClean="0"/>
            </a:br>
            <a:r>
              <a:rPr lang="ru-RU" dirty="0" smtClean="0"/>
              <a:t>Результаты такой открытости </a:t>
            </a:r>
            <a:r>
              <a:rPr lang="ru-RU" dirty="0" err="1" smtClean="0"/>
              <a:t>Джеффри</a:t>
            </a:r>
            <a:r>
              <a:rPr lang="ru-RU" dirty="0" smtClean="0"/>
              <a:t> Сакс (</a:t>
            </a:r>
            <a:r>
              <a:rPr lang="ru-RU" dirty="0" err="1" smtClean="0"/>
              <a:t>Jeffrey</a:t>
            </a:r>
            <a:r>
              <a:rPr lang="ru-RU" dirty="0" smtClean="0"/>
              <a:t> </a:t>
            </a:r>
            <a:r>
              <a:rPr lang="ru-RU" dirty="0" err="1" smtClean="0"/>
              <a:t>Sahs</a:t>
            </a:r>
            <a:r>
              <a:rPr lang="ru-RU" dirty="0" smtClean="0"/>
              <a:t>) и Эндрю Уорнер (</a:t>
            </a:r>
            <a:r>
              <a:rPr lang="ru-RU" dirty="0" err="1" smtClean="0"/>
              <a:t>Andrew</a:t>
            </a:r>
            <a:r>
              <a:rPr lang="ru-RU" dirty="0" smtClean="0"/>
              <a:t> </a:t>
            </a:r>
            <a:r>
              <a:rPr lang="ru-RU" dirty="0" err="1" smtClean="0"/>
              <a:t>Warner</a:t>
            </a:r>
            <a:r>
              <a:rPr lang="ru-RU" dirty="0" smtClean="0"/>
              <a:t>) продемонстрировали в своем недавнем исследовании.’ Они изучили взаимосвязь открытости и экономического роста. Открытая экономика характеризуется низкими торговыми барьерами, открытыми финансовыми и товарными рынками. В противном случае мы имеем закрытую экономику.</a:t>
            </a:r>
            <a:endParaRPr lang="ru-RU"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57199" y="263236"/>
            <a:ext cx="10196945" cy="2862322"/>
          </a:xfrm>
          <a:prstGeom prst="rect">
            <a:avLst/>
          </a:prstGeom>
        </p:spPr>
        <p:txBody>
          <a:bodyPr wrap="square">
            <a:spAutoFit/>
          </a:bodyPr>
          <a:lstStyle/>
          <a:p>
            <a:r>
              <a:rPr lang="ru-RU" dirty="0" smtClean="0"/>
              <a:t>Саксом и Уорнером была обнаружена тесная взаимосвязь между открытостью и быстрым экономическим ростом. Она отображена на рис. 28.3. На графике слева приведены показа </a:t>
            </a:r>
            <a:r>
              <a:rPr lang="ru-RU" dirty="0" err="1" smtClean="0"/>
              <a:t>тели</a:t>
            </a:r>
            <a:r>
              <a:rPr lang="ru-RU" dirty="0" smtClean="0"/>
              <a:t>, характеризующие закрытую экономику. Для такой экономики ежегодный средний рост дохода на душу населения за периоде 1970по 1989 годы составил всего лишьО,9%.Для этих стран, многие из которых имеют очень низкие доходы, не характерно проявление признаков конвергенции. На графике справа отображен экономический рост в стране с открытой</a:t>
            </a:r>
            <a:br>
              <a:rPr lang="ru-RU" dirty="0" smtClean="0"/>
            </a:br>
            <a:r>
              <a:rPr lang="ru-RU" dirty="0" smtClean="0"/>
              <a:t>прироста дохода составил 4,5%, и, кроме того, страны с изначально низким доходом продемонстрировали признаки сильно выраженной конвергенции с богатыми странами. Вряд ли найдется еще какое-то более наглядное подтверждение влияния открытости на темпы экономического роста, чем это.</a:t>
            </a:r>
            <a:endParaRPr lang="ru-RU"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b="0" dirty="0" smtClean="0"/>
              <a:t>Подведем итоги</a:t>
            </a:r>
            <a:endParaRPr lang="ru-RU" dirty="0"/>
          </a:p>
        </p:txBody>
      </p:sp>
      <p:sp>
        <p:nvSpPr>
          <p:cNvPr id="3" name="Содержимое 2"/>
          <p:cNvSpPr>
            <a:spLocks noGrp="1"/>
          </p:cNvSpPr>
          <p:nvPr>
            <p:ph idx="1"/>
          </p:nvPr>
        </p:nvSpPr>
        <p:spPr/>
        <p:txBody>
          <a:bodyPr>
            <a:normAutofit fontScale="92500" lnSpcReduction="10000"/>
          </a:bodyPr>
          <a:lstStyle/>
          <a:p>
            <a:r>
              <a:rPr lang="ru-RU" dirty="0" smtClean="0"/>
              <a:t>Десятилетний опыт многих стран позволил специалистам по экономическому развитию сделать следующие выводы о роли государства в ускорении экономического развития: Государство играет жизненно важную роль в создании и поддержании здоровой экономики. Оно должно следить за соблюдением законности, обязательств по контрактам, а также способствовать развитию конкуренции и введению инноваций. Часто государство играет ведущую роль в инвестициях в человеческий капитал, финансируя развитие образования, здравоохранения и транспорта. Одна ко оно должно сфокусировать свои усилия на тех областях, где очевидна несостоятельность рынка, и ему следует уменьшить свое влияние и дать “зеленый свет ”частному сектору в тех отраслях, где оно не даст реальных преимуществ.</a:t>
            </a:r>
            <a:endParaRPr lang="ru-RU"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sz="5000" b="0" dirty="0" smtClean="0"/>
              <a:t>АЛЬТЕРНАТИВНЫЕ МОДЕЛИ РАЗВИТИЯ</a:t>
            </a:r>
            <a:endParaRPr lang="ru-RU" sz="5000" dirty="0"/>
          </a:p>
        </p:txBody>
      </p:sp>
      <p:sp>
        <p:nvSpPr>
          <p:cNvPr id="3" name="Подзаголовок 2"/>
          <p:cNvSpPr>
            <a:spLocks noGrp="1"/>
          </p:cNvSpPr>
          <p:nvPr>
            <p:ph type="subTitle" idx="1"/>
          </p:nvPr>
        </p:nvSpPr>
        <p:spPr/>
        <p:txBody>
          <a:bodyPr>
            <a:noAutofit/>
          </a:bodyPr>
          <a:lstStyle/>
          <a:p>
            <a:r>
              <a:rPr lang="ru-RU" sz="3000" dirty="0" smtClean="0"/>
              <a:t>Человечеству не удалось создать ничего более эффективного, чем рыночная экономика...</a:t>
            </a:r>
            <a:endParaRPr lang="ru-RU" sz="30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2509" y="0"/>
            <a:ext cx="10224655" cy="2862322"/>
          </a:xfrm>
          <a:prstGeom prst="rect">
            <a:avLst/>
          </a:prstGeom>
        </p:spPr>
        <p:txBody>
          <a:bodyPr wrap="square">
            <a:spAutoFit/>
          </a:bodyPr>
          <a:lstStyle/>
          <a:p>
            <a:r>
              <a:rPr lang="ru-RU" dirty="0" smtClean="0"/>
              <a:t>Свойственные ей механизмы саморегулирования обеспечивают наилучшую координацию деятельности всех экономических субъектов, рациональное использование трудовых, материальных и финансовых ресурсов, а также сбалансированность на родного хозяйства.</a:t>
            </a:r>
            <a:br>
              <a:rPr lang="ru-RU" dirty="0" smtClean="0"/>
            </a:br>
            <a:r>
              <a:rPr lang="ru-RU" dirty="0" smtClean="0"/>
              <a:t>Программа “500 дней” (цитата из доклада группы ведущих российских экономистов)</a:t>
            </a:r>
            <a:br>
              <a:rPr lang="ru-RU" dirty="0" smtClean="0"/>
            </a:br>
            <a:r>
              <a:rPr lang="ru-RU" dirty="0" smtClean="0"/>
              <a:t>Люди постоянно ищут пути повышения своего уровня жизни. Развитие экономики особенно актуально для бедных стран, поскольку оно позволит им приблизиться к наблюдаемому вокруг богатству. В этой книге уже достаточно подробно рассматривалась смешанная рыночная экономика США, в ко торой одновременно существуют свободные рынки и значительный государственный сектор. Какие еще могут быть альтернативы экономического развития?</a:t>
            </a:r>
            <a:endParaRPr lang="ru-RU"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b="0" dirty="0" smtClean="0"/>
              <a:t>БУКЕТ "ИЗМОВ"</a:t>
            </a:r>
            <a:endParaRPr lang="ru-RU" dirty="0"/>
          </a:p>
        </p:txBody>
      </p:sp>
      <p:sp>
        <p:nvSpPr>
          <p:cNvPr id="3" name="Содержимое 2"/>
          <p:cNvSpPr>
            <a:spLocks noGrp="1"/>
          </p:cNvSpPr>
          <p:nvPr>
            <p:ph idx="1"/>
          </p:nvPr>
        </p:nvSpPr>
        <p:spPr/>
        <p:txBody>
          <a:bodyPr>
            <a:normAutofit lnSpcReduction="10000"/>
          </a:bodyPr>
          <a:lstStyle/>
          <a:p>
            <a:r>
              <a:rPr lang="ru-RU" dirty="0" smtClean="0"/>
              <a:t>Одной крайностью является абсолютизм свободного рынка, сторонники которой утверждают, что наилучшее правительство — это то, которое менее всего заметно. Другой — полный коммунизм с государственным управлением, коллективизированной экономикой, исповедующий принципы всеобщего равенства. Между полным невмешательством в свободный рынок и коммунизмом находятся смешанный капитализм, регулируемый рынок, социализм, а также любые комбинации этих  моделей. В этом разделе мы вкратце ознакомим вас с некоторыми наиболее значительными альтернативными стратегиями экономического роста и развития. </a:t>
            </a:r>
            <a:endParaRPr lang="ru-RU"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41194" y="368300"/>
            <a:ext cx="11532359" cy="982828"/>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algn="ctr"/>
            <a:r>
              <a:rPr lang="ru-RU" dirty="0" smtClean="0"/>
              <a:t>А наиболее удачливые- Гонконг, Южная Корея и Тайвань- теперь называются </a:t>
            </a:r>
            <a:r>
              <a:rPr lang="ru-RU" i="1" dirty="0" smtClean="0"/>
              <a:t>новыми индустриальными странами </a:t>
            </a:r>
            <a:r>
              <a:rPr lang="ru-RU" dirty="0" smtClean="0"/>
              <a:t>или НИС. Доход на душу населения у лидеров этой группы достиг уровня высокоразвитых стран. Вчерашние успешно развивающиеся страны завтра будут странами с высоким уровнем доходов.</a:t>
            </a:r>
            <a:endParaRPr lang="ru-RU" dirty="0"/>
          </a:p>
        </p:txBody>
      </p:sp>
      <p:sp>
        <p:nvSpPr>
          <p:cNvPr id="3" name="Прямоугольник 2"/>
          <p:cNvSpPr/>
          <p:nvPr/>
        </p:nvSpPr>
        <p:spPr>
          <a:xfrm>
            <a:off x="341194" y="1351128"/>
            <a:ext cx="11532359" cy="47767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ru-RU" dirty="0" smtClean="0"/>
              <a:t>Таблица 1. Основные экономические показатели для различных групп стран</a:t>
            </a:r>
            <a:endParaRPr lang="ru-RU" dirty="0"/>
          </a:p>
        </p:txBody>
      </p:sp>
      <p:sp>
        <p:nvSpPr>
          <p:cNvPr id="6" name="Прямоугольник 5"/>
          <p:cNvSpPr/>
          <p:nvPr/>
        </p:nvSpPr>
        <p:spPr>
          <a:xfrm>
            <a:off x="341194" y="5318760"/>
            <a:ext cx="11532359" cy="123444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600" dirty="0" smtClean="0"/>
              <a:t>Страны сгруппированы Мировым банком по 4 основным категориям в соответствии с уровнем дохода на душу населения. В каждой категории приводится несколько показателей. Характеризующих уровень экономического развития. Отметим, что для стран с низким доходом характерны высокий уровень неграмотности и малая продолжительность жизни. (источник: </a:t>
            </a:r>
            <a:r>
              <a:rPr lang="en-US" sz="1600" dirty="0" smtClean="0"/>
              <a:t>World Bank</a:t>
            </a:r>
            <a:r>
              <a:rPr lang="ru-RU" sz="1600" dirty="0" smtClean="0"/>
              <a:t>,</a:t>
            </a:r>
            <a:r>
              <a:rPr lang="en-US" sz="1600" dirty="0" smtClean="0"/>
              <a:t> World Development Report ( World Bank</a:t>
            </a:r>
            <a:r>
              <a:rPr lang="ru-RU" sz="1600" dirty="0" smtClean="0"/>
              <a:t>,</a:t>
            </a:r>
            <a:r>
              <a:rPr lang="en-US" sz="1600" dirty="0" smtClean="0"/>
              <a:t> Washington</a:t>
            </a:r>
            <a:r>
              <a:rPr lang="ru-RU" sz="1600" dirty="0" smtClean="0"/>
              <a:t>, 1997.</a:t>
            </a:r>
            <a:r>
              <a:rPr lang="en-US" sz="1600" dirty="0" smtClean="0"/>
              <a:t> </a:t>
            </a:r>
            <a:endParaRPr lang="ru-RU" sz="1600" dirty="0"/>
          </a:p>
        </p:txBody>
      </p:sp>
      <p:graphicFrame>
        <p:nvGraphicFramePr>
          <p:cNvPr id="5" name="Объект 4"/>
          <p:cNvGraphicFramePr>
            <a:graphicFrameLocks noChangeAspect="1"/>
          </p:cNvGraphicFramePr>
          <p:nvPr>
            <p:extLst>
              <p:ext uri="{D42A27DB-BD31-4B8C-83A1-F6EECF244321}">
                <p14:modId xmlns:p14="http://schemas.microsoft.com/office/powerpoint/2010/main" xmlns="" val="3884501847"/>
              </p:ext>
            </p:extLst>
          </p:nvPr>
        </p:nvGraphicFramePr>
        <p:xfrm>
          <a:off x="341194" y="-154545"/>
          <a:ext cx="12074039" cy="5370489"/>
        </p:xfrm>
        <a:graphic>
          <a:graphicData uri="http://schemas.openxmlformats.org/presentationml/2006/ole">
            <p:oleObj spid="_x0000_s1028" name="Документ" r:id="rId4" imgW="7129377" imgH="4205377" progId="Word.Document.12">
              <p:embed/>
            </p:oleObj>
          </a:graphicData>
        </a:graphic>
      </p:graphicFrame>
    </p:spTree>
    <p:extLst>
      <p:ext uri="{BB962C8B-B14F-4D97-AF65-F5344CB8AC3E}">
        <p14:creationId xmlns:p14="http://schemas.microsoft.com/office/powerpoint/2010/main" xmlns="" val="209457221"/>
      </p:ext>
    </p:extLst>
  </p:cSld>
  <p:clrMapOvr>
    <a:masterClrMapping/>
  </p:clrMapOvr>
  <mc:AlternateContent xmlns:mc="http://schemas.openxmlformats.org/markup-compatibility/2006">
    <mc:Choice xmlns:p14="http://schemas.microsoft.com/office/powerpoint/2010/main" xmlns="" Requires="p14">
      <p:transition spd="slow" p14:dur="3400">
        <p14:reveal/>
      </p:transition>
    </mc:Choice>
    <mc:Fallback>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Социализм</a:t>
            </a:r>
            <a:endParaRPr lang="ru-RU" dirty="0"/>
          </a:p>
        </p:txBody>
      </p:sp>
      <p:sp>
        <p:nvSpPr>
          <p:cNvPr id="3" name="Содержимое 2"/>
          <p:cNvSpPr>
            <a:spLocks noGrp="1"/>
          </p:cNvSpPr>
          <p:nvPr>
            <p:ph idx="1"/>
          </p:nvPr>
        </p:nvSpPr>
        <p:spPr/>
        <p:txBody>
          <a:bodyPr>
            <a:normAutofit/>
          </a:bodyPr>
          <a:lstStyle/>
          <a:p>
            <a:r>
              <a:rPr lang="ru-RU" dirty="0" smtClean="0"/>
              <a:t>Социалистическое мышление имеет множество проявлений. После второй мировой войны социалистические правительства в Восточной Европе, действуя в условиях демократии, улучшили благосостояние своих  стран, национализировали промышленность и перешли к планированию своей экономики. Однако в последние  годы эти страны “повернулись” в сторону свободного рынка, проводя значительные мероприятия по регуляции и  приватизацию.</a:t>
            </a:r>
            <a:br>
              <a:rPr lang="ru-RU" dirty="0" smtClean="0"/>
            </a:br>
            <a:r>
              <a:rPr lang="ru-RU" dirty="0" smtClean="0"/>
              <a:t>Коммунизм советского типа. Многие годы примером выраженной альтернативы рыночной экономике являлся бывший Советский Союз</a:t>
            </a:r>
            <a:endParaRPr lang="ru-RU"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49382" y="207819"/>
            <a:ext cx="10377054" cy="5909310"/>
          </a:xfrm>
          <a:prstGeom prst="rect">
            <a:avLst/>
          </a:prstGeom>
        </p:spPr>
        <p:txBody>
          <a:bodyPr wrap="square">
            <a:spAutoFit/>
          </a:bodyPr>
          <a:lstStyle/>
          <a:p>
            <a:r>
              <a:rPr lang="ru-RU" dirty="0" smtClean="0"/>
              <a:t>Ориентация на внешние рынки. “Азиатские драконы” имеют ярко выраженную ориентацию на внешние рынки, они часто поддерживают обменные курсы своих валют ниже их реальной стоимости с целью стимулировать экспорт, для чего также применяются существенные налоговые льготы. С целью повышения конкурентоспособности своих то варов они внедряют самые лучшие технологии, заимствованные у более развитых стран.</a:t>
            </a:r>
            <a:br>
              <a:rPr lang="ru-RU" dirty="0" smtClean="0"/>
            </a:br>
            <a:r>
              <a:rPr lang="ru-RU" dirty="0" smtClean="0"/>
              <a:t>Государственная поддержка конкуренции. В противоположность чисто рыночным подходам в этих “удачливых” странах часто оказывается эффективной “нерыночная борьба” при распределении ресурсов. Правительства определяют стратегические области и затем объявляют о проведении тендера,’ чтобы дополнительно подстегнуть конкуренцию. В упомянутом докладе сообщается, что такие тщательно организованные соревнования могут давать даже лучшие результаты, чем нерегулируемый, ориентирующийся на конкуренцию рынок.  И еще интересно, что это вынуждает кон курирующих участников кооперироваться (один из специалистов по стратегическому управлению назвал это явление “</a:t>
            </a:r>
            <a:r>
              <a:rPr lang="ru-RU" dirty="0" err="1" smtClean="0"/>
              <a:t>coopetition</a:t>
            </a:r>
            <a:r>
              <a:rPr lang="ru-RU" dirty="0" smtClean="0"/>
              <a:t>” (комбинация английских слов </a:t>
            </a:r>
            <a:r>
              <a:rPr lang="ru-RU" dirty="0" err="1" smtClean="0"/>
              <a:t>cooperation</a:t>
            </a:r>
            <a:r>
              <a:rPr lang="ru-RU" dirty="0" smtClean="0"/>
              <a:t> и </a:t>
            </a:r>
            <a:r>
              <a:rPr lang="ru-RU" dirty="0" err="1" smtClean="0"/>
              <a:t>competition</a:t>
            </a:r>
            <a:r>
              <a:rPr lang="ru-RU" dirty="0" smtClean="0"/>
              <a:t>, которые дословно означают кооперация и </a:t>
            </a:r>
            <a:r>
              <a:rPr lang="ru-RU" dirty="0" err="1" smtClean="0"/>
              <a:t>конкуренция-^</a:t>
            </a:r>
            <a:r>
              <a:rPr lang="ru-RU" dirty="0" smtClean="0"/>
              <a:t>- Прим. перев). Успех этой стратегии зависит от моральных качеств и уровня подготовки государственных служащих, так что она не будет работать в странах, где они коррумпированы и некомпетентны.</a:t>
            </a:r>
            <a:br>
              <a:rPr lang="ru-RU" dirty="0" smtClean="0"/>
            </a:br>
            <a:r>
              <a:rPr lang="ru-RU" dirty="0" smtClean="0"/>
              <a:t>Указанное исследование является полезным напоминанием о важности таких добродетелей, как честность и бережливость, которые не всегда принимаются во внимание в современных экономических теориях. В то же время не совсем понятно, возможно ли использовать для других регионов мира формулу экономического роста, разработанную в Юго-Восточной Азии.</a:t>
            </a:r>
            <a:endParaRPr lang="ru-RU"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sz="5500" b="0" dirty="0" smtClean="0"/>
              <a:t>АЗИАТСКАЯ МОДЕЛЬ</a:t>
            </a:r>
            <a:endParaRPr lang="ru-RU" sz="5500" dirty="0"/>
          </a:p>
        </p:txBody>
      </p:sp>
      <p:sp>
        <p:nvSpPr>
          <p:cNvPr id="3" name="Подзаголовок 2"/>
          <p:cNvSpPr>
            <a:spLocks noGrp="1"/>
          </p:cNvSpPr>
          <p:nvPr>
            <p:ph type="subTitle" idx="1"/>
          </p:nvPr>
        </p:nvSpPr>
        <p:spPr/>
        <p:txBody>
          <a:bodyPr>
            <a:normAutofit/>
          </a:bodyPr>
          <a:lstStyle/>
          <a:p>
            <a:r>
              <a:rPr lang="ru-RU" sz="3200" dirty="0" smtClean="0"/>
              <a:t>Драконы и увальни</a:t>
            </a:r>
            <a:endParaRPr lang="ru-RU" sz="32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 name="Прямоугольник 7"/>
          <p:cNvSpPr/>
          <p:nvPr/>
        </p:nvSpPr>
        <p:spPr>
          <a:xfrm>
            <a:off x="374073" y="277091"/>
            <a:ext cx="10224654" cy="6186309"/>
          </a:xfrm>
          <a:prstGeom prst="rect">
            <a:avLst/>
          </a:prstGeom>
        </p:spPr>
        <p:txBody>
          <a:bodyPr wrap="square">
            <a:spAutoFit/>
          </a:bodyPr>
          <a:lstStyle/>
          <a:p>
            <a:pPr fontAlgn="t"/>
            <a:r>
              <a:rPr lang="ru-RU" dirty="0" smtClean="0"/>
              <a:t>Наиболее впечатляющие показатели экономического рос та были достигнуты в Юго-Восточной Азии. Каждому известно о японском чуде, но Южная Корея, Сингапур, Гонконг и Тайвань также продемонстрировали не менее удивительный экономический прогресс. В табл. 28.2 приводится сравнение показателей “азиатских драконов” с показателями “латиноамериканских увальней” и </a:t>
            </a:r>
            <a:r>
              <a:rPr lang="ru-RU" dirty="0" err="1" smtClean="0"/>
              <a:t>стагнирующих</a:t>
            </a:r>
            <a:r>
              <a:rPr lang="ru-RU" dirty="0" smtClean="0"/>
              <a:t> экономик стран Африки, прилегающих к Сахаре.</a:t>
            </a:r>
            <a:br>
              <a:rPr lang="ru-RU" dirty="0" smtClean="0"/>
            </a:br>
            <a:r>
              <a:rPr lang="ru-RU" dirty="0" smtClean="0"/>
              <a:t>В недавнем исследовании Мирового банка анализируется экономическая политика, проводимая в различных регионах с целью поиска новых моделей экономического развития.2 Его результаты подтвердили общепринятую точку зрения, но были обнаружены и некоторые сюрпризы. Далее приводятся основные моменты этого исследования Уровень инвестиций. “Азиатские драконы” следовали классическим рецептам, заключающимся в установлении высоко го уровня инвестиций, чтобы обеспечить более высокий уровень развития своей экономики в будущем за счет внедрения новейших технологий, а также для создания необходимой инфраструктуры. Как видно из табл. 28.2, уровень инвестиций у “азиатских драконов” почти на 20 пунктов выше, чем в любом другом из исследованных регионов.</a:t>
            </a:r>
            <a:br>
              <a:rPr lang="ru-RU" dirty="0" smtClean="0"/>
            </a:br>
            <a:r>
              <a:rPr lang="ru-RU" dirty="0" smtClean="0"/>
              <a:t>Макроэкономические принципы. В странах, добившихся успеха, осуществляется жесткое руководство макроэкономической политикой, поддерживаются низкий уровень инфляции и высокий уровень инвестиций. Значительные инвестиции осуществляются как в физический, так и в человеческий капитал, и предпринимается гораздо больше мер по стимулированию образования, чем в каком-либо другом развивающемся регионе. Кредитно-денежная политика направлена на обеспечение стабильности национальной валюты.</a:t>
            </a:r>
            <a:endParaRPr lang="ru-RU"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sz="6000" b="0" dirty="0" smtClean="0"/>
              <a:t>Китайский гигант</a:t>
            </a:r>
            <a:endParaRPr lang="ru-RU" sz="6000" dirty="0"/>
          </a:p>
        </p:txBody>
      </p:sp>
      <p:sp>
        <p:nvSpPr>
          <p:cNvPr id="3" name="Подзаголовок 2"/>
          <p:cNvSpPr>
            <a:spLocks noGrp="1"/>
          </p:cNvSpPr>
          <p:nvPr>
            <p:ph type="subTitle" idx="1"/>
          </p:nvPr>
        </p:nvSpPr>
        <p:spPr/>
        <p:txBody>
          <a:bodyPr>
            <a:normAutofit/>
          </a:bodyPr>
          <a:lstStyle/>
          <a:p>
            <a:r>
              <a:rPr lang="ru-RU" sz="4200" dirty="0" smtClean="0"/>
              <a:t>рыночный ленинизм</a:t>
            </a:r>
            <a:endParaRPr lang="ru-RU" sz="42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 y="193964"/>
            <a:ext cx="10626436" cy="1269076"/>
          </a:xfrm>
        </p:spPr>
        <p:txBody>
          <a:bodyPr>
            <a:normAutofit/>
          </a:bodyPr>
          <a:lstStyle/>
          <a:p>
            <a:r>
              <a:rPr lang="ru-RU" sz="2500" b="0" dirty="0" smtClean="0"/>
              <a:t>Одной из неожиданностей последнего десятилетия в сфере экономического развития стал бурный рост китайской </a:t>
            </a:r>
            <a:r>
              <a:rPr lang="ru-RU" sz="2500" b="0" dirty="0" err="1" smtClean="0"/>
              <a:t>эко-номики</a:t>
            </a:r>
            <a:r>
              <a:rPr lang="ru-RU" sz="2500" b="0" dirty="0" smtClean="0"/>
              <a:t>.</a:t>
            </a:r>
            <a:endParaRPr lang="ru-RU" sz="2500" dirty="0"/>
          </a:p>
        </p:txBody>
      </p:sp>
      <p:sp>
        <p:nvSpPr>
          <p:cNvPr id="3" name="Содержимое 2"/>
          <p:cNvSpPr>
            <a:spLocks noGrp="1"/>
          </p:cNvSpPr>
          <p:nvPr>
            <p:ph idx="1"/>
          </p:nvPr>
        </p:nvSpPr>
        <p:spPr/>
        <p:txBody>
          <a:bodyPr>
            <a:normAutofit fontScale="85000" lnSpcReduction="20000"/>
          </a:bodyPr>
          <a:lstStyle/>
          <a:p>
            <a:r>
              <a:rPr lang="ru-RU" dirty="0" smtClean="0"/>
              <a:t>После революции 1949 года в Китае была установлена система централизованного планирования советского типа. Пик централизации пришелся на Культурную революцию 1966-1969 годов, которая привела Китай к кризису. После смерти лидера революции Мао </a:t>
            </a:r>
            <a:r>
              <a:rPr lang="ru-RU" dirty="0" err="1" smtClean="0"/>
              <a:t>Цзэ-Дуна</a:t>
            </a:r>
            <a:r>
              <a:rPr lang="ru-RU" dirty="0" smtClean="0"/>
              <a:t> новое поколение лидеров пришло к выводу, что необходимы экономические ре формы, чтобы сохранить власть коммунистической партии. При Дэн Сяопине (1977-1997) в Китае была децентрализована значительная часть экономики, а также признана возможность конкуренции. Экономическая реформа, однако, не сопровождалась политической, и в 1989 году демократическое движение было жестоко подавлено на площади </a:t>
            </a:r>
            <a:r>
              <a:rPr lang="ru-RU" dirty="0" err="1" smtClean="0"/>
              <a:t>Тяньаньмень</a:t>
            </a:r>
            <a:r>
              <a:rPr lang="ru-RU" dirty="0" smtClean="0"/>
              <a:t>, а коммунистическая партия продолжает монопольно руководить политическими процессами.</a:t>
            </a:r>
            <a:br>
              <a:rPr lang="ru-RU" dirty="0" smtClean="0"/>
            </a:br>
            <a:r>
              <a:rPr lang="ru-RU" dirty="0" smtClean="0"/>
              <a:t>Чтобы добиться экономического роста, китайскому руководству пришлось пойти на такие меры, как создание “специальных экономических зон” и разрешение многообразия форм собственности.</a:t>
            </a:r>
            <a:endParaRPr lang="ru-RU"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Прямоугольник 2"/>
          <p:cNvSpPr/>
          <p:nvPr/>
        </p:nvSpPr>
        <p:spPr>
          <a:xfrm>
            <a:off x="1" y="443345"/>
            <a:ext cx="10931236" cy="5940088"/>
          </a:xfrm>
          <a:prstGeom prst="rect">
            <a:avLst/>
          </a:prstGeom>
        </p:spPr>
        <p:txBody>
          <a:bodyPr wrap="square">
            <a:spAutoFit/>
          </a:bodyPr>
          <a:lstStyle/>
          <a:p>
            <a:pPr fontAlgn="t">
              <a:defRPr/>
            </a:pPr>
            <a:r>
              <a:rPr lang="ru-RU" sz="2200" dirty="0" smtClean="0"/>
              <a:t>Быстро развивающиеся провинции Китая расположены в прибрежных районах, как например южный регион вокруг Гонконга. Эта область тесно связана с другими государствами и привлекает значительные иностранные инвестиции. В Китае также помимо государственных предприятий разрешена работа коллективных, частных и зарубежных компаний, свободных от уз централизованного планирования и управления. Предприятия с такими более передовыми формами собственности развивались быстрее и к середине девяностых уже производили более половины ВВП Китая.</a:t>
            </a:r>
            <a:br>
              <a:rPr lang="ru-RU" sz="2200" dirty="0" smtClean="0"/>
            </a:br>
            <a:r>
              <a:rPr lang="ru-RU" sz="2200" dirty="0" smtClean="0"/>
              <a:t>Высокие показатели развития китайской экономики по трясли аналитиков не меньше, чем крах советской экономики. Согласно официальной статистике, в Китае за последние десять лет среднегодовой темп рост реального ВВП составляет свыше 10%. За период с 1980 по 1995 год семикратно возрос эк спорт. В 1995 году Китай имел положительное сальдо в торговле с США (оно превысило 30 млрд. долл.) и аккумулировал свыше 75 млрд. долл. международных валютных резервов, в то время как Россия фактически оказалась банкротом.</a:t>
            </a:r>
            <a:r>
              <a:rPr lang="ru-RU" sz="2400" dirty="0" smtClean="0"/>
              <a:t> Многие страны с интересом наблюдают за тем, сможет ли Китай удержаться на пути столь стремительного развития.</a:t>
            </a:r>
            <a:endParaRPr lang="ru-RU" sz="22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sz="6800" b="0" dirty="0" smtClean="0"/>
              <a:t>СОЦИАЛИЗМ</a:t>
            </a:r>
            <a:endParaRPr lang="ru-RU" sz="6800" dirty="0"/>
          </a:p>
        </p:txBody>
      </p:sp>
      <p:sp>
        <p:nvSpPr>
          <p:cNvPr id="3" name="Подзаголовок 2"/>
          <p:cNvSpPr>
            <a:spLocks noGrp="1"/>
          </p:cNvSpPr>
          <p:nvPr>
            <p:ph type="subTitle" idx="1"/>
          </p:nvPr>
        </p:nvSpPr>
        <p:spPr/>
        <p:txBody>
          <a:bodyPr>
            <a:normAutofit fontScale="85000" lnSpcReduction="10000"/>
          </a:bodyPr>
          <a:lstStyle/>
          <a:p>
            <a:r>
              <a:rPr lang="ru-RU" dirty="0" smtClean="0"/>
              <a:t>Социализм — это промежуточное звено между свободным от государственного вмешательства рынком и моделью экономики с централизованным планированием, которая будет рассмотрена в следующем подразделе.</a:t>
            </a:r>
            <a:endParaRPr lang="ru-RU"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71055" y="554183"/>
            <a:ext cx="10072254" cy="4247317"/>
          </a:xfrm>
          <a:prstGeom prst="rect">
            <a:avLst/>
          </a:prstGeom>
        </p:spPr>
        <p:txBody>
          <a:bodyPr wrap="square">
            <a:spAutoFit/>
          </a:bodyPr>
          <a:lstStyle/>
          <a:p>
            <a:r>
              <a:rPr lang="ru-RU" dirty="0" smtClean="0"/>
              <a:t> Большинство социалистических подходов характеризуются следующими общими элементами.</a:t>
            </a:r>
            <a:br>
              <a:rPr lang="ru-RU" dirty="0" smtClean="0"/>
            </a:br>
            <a:r>
              <a:rPr lang="ru-RU" dirty="0" smtClean="0"/>
              <a:t>Государственная собственность на средства производства. Социалисты традиционно верят, что роль частной собственности должна быть ограничена. Ключевые отрасли, такие как железные дороги, банки должны быть национализированы (т.е. должны перейти в собственность государства и контролироваться им). Энтузиазм национализаций в большинстве развитых демократий практически угас в последние годы по причине низких финансовых показателей большинства государственных предприятий.</a:t>
            </a:r>
            <a:br>
              <a:rPr lang="ru-RU" dirty="0" smtClean="0"/>
            </a:br>
            <a:r>
              <a:rPr lang="ru-RU" dirty="0" smtClean="0"/>
              <a:t>Планирование. Социалисты опасаются “хаоса” рынка и того, что бразды эффективного распределения ресурсов находятся в невидимых руках. Они полагают, что необходим механизм планирования, который будет координировать деятельность различных секторов. В последние годы специалисты по планированию сконцентрировали денежные ассигнования так, чтобы стимулировать быстрое развитие отраслей с высокими технологиями, таких как микроэлектроника, производство авиационной техники и биотехнологии; иногда такая политика называется “политикой индустриализации”.</a:t>
            </a:r>
            <a:endParaRPr lang="ru-RU"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b="0" dirty="0" smtClean="0"/>
              <a:t>■ Перераспределение доходов</a:t>
            </a:r>
            <a:endParaRPr lang="ru-RU" dirty="0"/>
          </a:p>
        </p:txBody>
      </p:sp>
      <p:sp>
        <p:nvSpPr>
          <p:cNvPr id="3" name="Содержимое 2"/>
          <p:cNvSpPr>
            <a:spLocks noGrp="1"/>
          </p:cNvSpPr>
          <p:nvPr>
            <p:ph idx="1"/>
          </p:nvPr>
        </p:nvSpPr>
        <p:spPr/>
        <p:txBody>
          <a:bodyPr>
            <a:normAutofit fontScale="92500" lnSpcReduction="20000"/>
          </a:bodyPr>
          <a:lstStyle/>
          <a:p>
            <a:r>
              <a:rPr lang="ru-RU" dirty="0" smtClean="0"/>
              <a:t>Унаследованные богатство и непомерно высокие доходы постепенно снижаются из-за не в меру активного использования государством налоговых возможностей. Так, в некоторых западноевропейских странах предельные ставки налогов достигают 98%. Пособия по социальному обеспечению, бесплатное медицинское обслуживание и программы социальной защиты, пре доставляемые с рождения и до смерти, покрываются все ми гражданами совместно за счет прогрессивных налогов. Они позволяют повысить благосостояние самых обездоленных и гарантировать им минимальный уровень жизни.</a:t>
            </a:r>
            <a:br>
              <a:rPr lang="ru-RU" dirty="0" smtClean="0"/>
            </a:br>
            <a:r>
              <a:rPr lang="ru-RU" dirty="0" smtClean="0"/>
              <a:t>в Мирное и демократическое развитие. Социалисты в большинстве своем являются сторонниками мирного и постепенного распространения государственной собственности — эволюция посредством избирательных бюллетеней гораздо лучше революции с пулями.</a:t>
            </a:r>
            <a:endParaRPr lang="ru-RU"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5280" y="368300"/>
            <a:ext cx="11551920" cy="597154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sz="2000" b="1" dirty="0"/>
              <a:t>Жизнь в странах с низким </a:t>
            </a:r>
            <a:r>
              <a:rPr lang="ru-RU" sz="2000" b="1" dirty="0" smtClean="0"/>
              <a:t>доходом</a:t>
            </a:r>
            <a:endParaRPr lang="ru-RU" sz="2000" b="1" dirty="0"/>
          </a:p>
          <a:p>
            <a:pPr indent="457200"/>
            <a:r>
              <a:rPr lang="ru-RU" sz="1700" dirty="0"/>
              <a:t>Чтобы понять различия между развитыми и развивающимися странами, представьте, что вы--типичный житель одной из стран с низким доходом, например, Мали, Индии или Бангладеш, и вам 21 год. Вы — бедны. Даже если принять во внимание большое количество продуктов, которые вы самостоятельно производите и потребляете, ваш годовой доход едва ли достигает 300 долл., в то время как на ваших сверстников в Северной Америке приходится в среднем свыше 20 000 долл. годового дохода. И лишь слабым утешением может оказаться для вас тот факт, что из четырех человек (в среднем в мире) только у одного ежегодный доход будет превышать 3000 долл.</a:t>
            </a:r>
          </a:p>
          <a:p>
            <a:pPr indent="457200"/>
            <a:r>
              <a:rPr lang="ru-RU" sz="1700" dirty="0"/>
              <a:t>На каждого вашего земляка, умеющего читать, приходится один неграмотный. Средняя продолжительность жизни составляет четыре пятых от продолжительности жизни в развитых странах, и двое из ваших братьев и сестер уже умерли, так и не достигнув совершеннолетия. Уровень рождаемости высок, особенно в семьях, где женщины не получают образования, но и показатели смертности также намного превышают данные по странам с развитой системой здравоохранения.</a:t>
            </a:r>
          </a:p>
          <a:p>
            <a:pPr indent="457200"/>
            <a:r>
              <a:rPr lang="ru-RU" sz="1700" dirty="0"/>
              <a:t>Большинство людей в вашей стране работают на фермах. И лишь некоторым удается найти работу на фабрике и не заниматься сельским хозяйством. Производительность вашего труда в шестьдесят раз ниже, чем у состоятельного североамериканского рабочего. Вам мало что известно о науке, но зато вы очень хорошо знаете обычаи вашей деревни.</a:t>
            </a:r>
          </a:p>
          <a:p>
            <a:pPr indent="457200"/>
            <a:r>
              <a:rPr lang="ru-RU" sz="1700" dirty="0"/>
              <a:t>Жители всех 40 беднейших стран, в том числе вы и ваши земляки, составляют 55% живущих на земном шаре, на которые приходится всего лишь 4% мирового дохода. Вы часто голодаете, а питаетесь, в основном, грубой пищей или рисом. Хота вы. как и большинство ваших приятелей, посещали начальную </a:t>
            </a:r>
            <a:r>
              <a:rPr lang="ru-RU" sz="1700" dirty="0" smtClean="0"/>
              <a:t>школу, </a:t>
            </a:r>
            <a:r>
              <a:rPr lang="ru-RU" sz="1700" dirty="0"/>
              <a:t>вы не учились в средней школе, а учебу в университете в вашей стране могут себе позволить только выходцы из самых богатых </a:t>
            </a:r>
            <a:r>
              <a:rPr lang="ru-RU" sz="1700" dirty="0" smtClean="0"/>
              <a:t>семей. </a:t>
            </a:r>
            <a:r>
              <a:rPr lang="ru-RU" sz="1700" dirty="0"/>
              <a:t>Вы многие часы работаете в </a:t>
            </a:r>
            <a:r>
              <a:rPr lang="ru-RU" sz="1700" dirty="0" smtClean="0"/>
              <a:t>поле без применения какой-либо </a:t>
            </a:r>
            <a:r>
              <a:rPr lang="ru-RU" sz="1700" dirty="0"/>
              <a:t>техники. Обстановка </a:t>
            </a:r>
            <a:r>
              <a:rPr lang="ru-RU" sz="1700" dirty="0" smtClean="0"/>
              <a:t>в доме у вас убогая, вероятнее всего, это только стол и радиоприемник. Вы спите </a:t>
            </a:r>
            <a:r>
              <a:rPr lang="ru-RU" sz="1700" dirty="0"/>
              <a:t>на циновках. Обычное </a:t>
            </a:r>
            <a:r>
              <a:rPr lang="ru-RU" sz="1700" dirty="0" smtClean="0"/>
              <a:t>ваше</a:t>
            </a:r>
            <a:endParaRPr lang="ru-RU" sz="1700" dirty="0"/>
          </a:p>
        </p:txBody>
      </p:sp>
    </p:spTree>
    <p:extLst>
      <p:ext uri="{BB962C8B-B14F-4D97-AF65-F5344CB8AC3E}">
        <p14:creationId xmlns:p14="http://schemas.microsoft.com/office/powerpoint/2010/main" xmlns="" val="3350108633"/>
      </p:ext>
    </p:extLst>
  </p:cSld>
  <p:clrMapOvr>
    <a:masterClrMapping/>
  </p:clrMapOvr>
  <p:transition spd="med">
    <p:pull/>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Прямоугольник 2"/>
          <p:cNvSpPr/>
          <p:nvPr/>
        </p:nvSpPr>
        <p:spPr>
          <a:xfrm>
            <a:off x="692727" y="263236"/>
            <a:ext cx="9822873" cy="6186309"/>
          </a:xfrm>
          <a:prstGeom prst="rect">
            <a:avLst/>
          </a:prstGeom>
        </p:spPr>
        <p:txBody>
          <a:bodyPr wrap="square">
            <a:spAutoFit/>
          </a:bodyPr>
          <a:lstStyle/>
          <a:p>
            <a:pPr fontAlgn="t">
              <a:defRPr/>
            </a:pPr>
            <a:r>
              <a:rPr lang="ru-RU" dirty="0" smtClean="0"/>
              <a:t>Популярность социалистических воззрений уменьшается на протяжении уже более десяти лет, что связано с крушением коммунизма, стагнацией в Европе и успехами стран с рыночной экономикой. Наиболее здравомыслящие социалисты выбираются “из-под обломков” и стремятся найти место для это го ответвления экономической мысли в будущем.</a:t>
            </a:r>
            <a:br>
              <a:rPr lang="ru-RU" dirty="0" smtClean="0"/>
            </a:br>
            <a:r>
              <a:rPr lang="ru-RU" dirty="0" smtClean="0"/>
              <a:t>Зловещие предсказания.</a:t>
            </a:r>
            <a:br>
              <a:rPr lang="ru-RU" dirty="0" smtClean="0"/>
            </a:br>
            <a:r>
              <a:rPr lang="ru-RU" dirty="0" smtClean="0"/>
              <a:t>Маркс считал, что капитализм неизбежно перейдет в социализм. Согласно теории Маркса, технический прогресс позволяет заменять рабочих машинами, что является средством для извлечения дополнительных прибылей. Но растущее накопление капитала порождает два противоречия. По мере роста капитала за счет замены рабочих машинами снижается норма прибыли.  В то же время сокращается уровень занятости, растет безработица, снижается заработная плата. Маркс использует понятия "дальнейшее обнищание рабочего класса” и "рост резервной армии безработных”, в которых он подразумевал , что условия труда рабочих будут постоянно ухудшаться, а сами они во все возрастающих количествах будут “выталкиваться” со своих рабочих мест.</a:t>
            </a:r>
            <a:br>
              <a:rPr lang="ru-RU" dirty="0" smtClean="0"/>
            </a:br>
            <a:r>
              <a:rPr lang="ru-RU" dirty="0" smtClean="0"/>
              <a:t>По мере снижения прибылей и возможностей для инвестиций на внутреннем рынке правящий класс капиталистов пере ходит к империализму. Капиталы начинают проявлять тенденцию поиска более высоких норм прибыли за рубежом. В соответствии с этой теорией (впоследствии широко разработанной Лениным) внешняя политика империалистических стран будет в возрастающей степени направлена на захват колоний, чтобы беспощадно извлекать из них прибавочную стоимость.</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415636" y="290945"/>
            <a:ext cx="10238509" cy="5078313"/>
          </a:xfrm>
          <a:prstGeom prst="rect">
            <a:avLst/>
          </a:prstGeom>
        </p:spPr>
        <p:txBody>
          <a:bodyPr wrap="square">
            <a:spAutoFit/>
          </a:bodyPr>
          <a:lstStyle/>
          <a:p>
            <a:r>
              <a:rPr lang="ru-RU" dirty="0" smtClean="0"/>
              <a:t>Маркс был уверен, что капиталистическая система не сможет развиваться дальше в условиях нарушенного равновесия. Он предсказывал, что с ростом неравенства при капитализме будет происходить постепенный рост классового самосознания угнетаемого пролетариата. Последствия деловых циклов будут проявляться все более жестоко, это выразится во всеобщей нищете и недопотреблении. В конце концов, ужасный кризис прозвучит похоронным маршем капитализму. Капитализм, как и предшествующий феодализм, несет в себе семена своего собственного разрушения. Экономическое объяснение истории — это одно из неоспоримых достижений Маркса, обогативших западную научную мысль. Маркс доказывал, что экономические интересы лежат в основании всего и именно они определяют наши ценности. Почему управляющие компаний всегда голосуют за консервативных кандидатов, а рабочие лидеры поддерживают тех, кто обещает поднять минимальную заработную плату и увеличить пособие по безработице? Маркс утверждал также, что человеческие убеждения и идеологические установки отражают материальные интересы соответствующего общественного и экономического сословия. В принципе, подход Маркса был не так уж далек от магистрального направления развития экономической теории. Он применил предложенный Адамом Смитом анализ личного интереса, который проявляется в голосовании долларом на рынке, к голосованию бюллетенями на вы </a:t>
            </a:r>
            <a:br>
              <a:rPr lang="ru-RU" dirty="0" smtClean="0"/>
            </a:br>
            <a:r>
              <a:rPr lang="ru-RU" dirty="0" smtClean="0"/>
              <a:t>борах и пулями на баррикадах.</a:t>
            </a:r>
            <a:endParaRPr lang="ru-RU"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b="0" dirty="0" smtClean="0"/>
              <a:t>Как функционировала командная экономика</a:t>
            </a:r>
            <a:endParaRPr lang="ru-RU" dirty="0"/>
          </a:p>
        </p:txBody>
      </p:sp>
      <p:sp>
        <p:nvSpPr>
          <p:cNvPr id="3" name="Содержимое 2"/>
          <p:cNvSpPr>
            <a:spLocks noGrp="1"/>
          </p:cNvSpPr>
          <p:nvPr>
            <p:ph idx="1"/>
          </p:nvPr>
        </p:nvSpPr>
        <p:spPr>
          <a:xfrm>
            <a:off x="1" y="1468582"/>
            <a:ext cx="11152908" cy="5389418"/>
          </a:xfrm>
        </p:spPr>
        <p:txBody>
          <a:bodyPr>
            <a:noAutofit/>
          </a:bodyPr>
          <a:lstStyle/>
          <a:p>
            <a:r>
              <a:rPr lang="ru-RU" sz="1900" dirty="0" smtClean="0"/>
              <a:t>В командной экономике советского типа значительная часть направления использования результатов общественного производства определялась политическими решениями. На военные нужды в бывшем Советском Союзе всегда расходовалась большая часть выпуска и научных ресурсов, другим основным приоритетом были инвестиции. Часть выпуска, идущая на потребление, определялась по остаточному принципу, после выполнения всех приоритетов более высокого уровня. Решения о том, какие товары и где производить принимались по большей части ответственными специалистами по планированию. Они прежде всего определяли конечный вы ход продукции (что). Затем шла работа в обратном направлении от выпуска продукции до необходимых факторов производства, с учетом их распределения по различным предприятиям. Инвестиционные решения прорабатывались планирующими органами в целом, а предприятия получали относительную свободу, касающуюся структуры трудовых затрат.</a:t>
            </a:r>
            <a:br>
              <a:rPr lang="ru-RU" sz="1900" dirty="0" smtClean="0"/>
            </a:br>
            <a:r>
              <a:rPr lang="ru-RU" sz="1900" dirty="0" smtClean="0"/>
              <a:t>Что могло заставить управленцев добиваться выполнения плана? Понятно, что никакая система планирования не может определить все виды деятельности каждого предприятия —- для этого ежегодно пришлось бы издавать несколько триллионов команд. Многие детали оставались в компетенции руководителей отдельных предприятий, и несовершенная система стимулирования руководителей стала постоянной проблемой командной экономики.</a:t>
            </a:r>
            <a:endParaRPr lang="ru-RU" sz="19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Прямоугольник 2"/>
          <p:cNvSpPr/>
          <p:nvPr/>
        </p:nvSpPr>
        <p:spPr>
          <a:xfrm>
            <a:off x="346363" y="193964"/>
            <a:ext cx="10390909" cy="5078313"/>
          </a:xfrm>
          <a:prstGeom prst="rect">
            <a:avLst/>
          </a:prstGeom>
        </p:spPr>
        <p:txBody>
          <a:bodyPr wrap="square">
            <a:spAutoFit/>
          </a:bodyPr>
          <a:lstStyle/>
          <a:p>
            <a:pPr fontAlgn="t">
              <a:defRPr/>
            </a:pPr>
            <a:r>
              <a:rPr lang="ru-RU" dirty="0" smtClean="0"/>
              <a:t>Ошибки в методах стимулирования привели к существенным перекосам в командной экономике. В качестве легко запоминающегося примера можно привести производство книг. В условиях рыночной экономики решение по поводу выпуска той или иной книги принимается исключительно из коммерческих соображений на основе оценки прибыли и убытков. В бывшем Советском Союзе, где понятие “прибыль” игнорировалось, планирующие органы устанавливают количественные показатели. Первая ошибка заключалась в поощрении пред приятий за количество выпускаемых книг, поскольку начали публиковаться миллионы наименований никем не читаемых тонких брошюр. Обнаружив, что в данной отрасли происходит очевидное нарушение основных принципов стимулирования, высшие органы управления сделали акцент на количестве страниц, на что издатели ответили выпуском толстых томов, в которых использовались очень тонкая бумага и крупный шрифт.  Переход к оценке работы по количеству слов вы звал появление гигантских фолиантов с очень мелкой печатью. Во всех этих схемах совершенно игнорируется интерес читателя, единственного, кто заинтересован во всей этой деятельности (и на которого она должна быть направлена).</a:t>
            </a:r>
            <a:br>
              <a:rPr lang="ru-RU" dirty="0" smtClean="0"/>
            </a:br>
            <a:r>
              <a:rPr lang="ru-RU" dirty="0" smtClean="0"/>
              <a:t>Проблема не достаточно действенного стимулирования может возникнуть в любой организации, в любой стране, но в советской модели практически отсутствовали механизмы,</a:t>
            </a:r>
            <a:br>
              <a:rPr lang="ru-RU" dirty="0" smtClean="0"/>
            </a:br>
            <a:r>
              <a:rPr lang="ru-RU" dirty="0" smtClean="0"/>
              <a:t>обеспечивающие немедленное прекращение расточительных действий. В странах с рыночной экономикой эту роль выполняет процедура банкротства.</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b="0" dirty="0" smtClean="0"/>
              <a:t>Сравнение экономических показателей</a:t>
            </a:r>
            <a:endParaRPr lang="ru-RU" dirty="0"/>
          </a:p>
        </p:txBody>
      </p:sp>
      <p:sp>
        <p:nvSpPr>
          <p:cNvPr id="3" name="Содержимое 2"/>
          <p:cNvSpPr>
            <a:spLocks noGrp="1"/>
          </p:cNvSpPr>
          <p:nvPr>
            <p:ph idx="1"/>
          </p:nvPr>
        </p:nvSpPr>
        <p:spPr/>
        <p:txBody>
          <a:bodyPr>
            <a:normAutofit fontScale="92500"/>
          </a:bodyPr>
          <a:lstStyle/>
          <a:p>
            <a:r>
              <a:rPr lang="ru-RU" dirty="0" smtClean="0"/>
              <a:t>После окончания второй мировой войны Советский Союз и США вступили в длившееся до середины 80-х небывалое противоборство, целью которого было завоевание симпатий мировой общественности, достижение военного и экономического господства в мире. Насколько хорошо работала командная экономика, что бы обеспечить победу в соревновании по экономическому рос ту? Любая попытка найти ответ на этот вопрос заводит в тупик, поскольку отсутствует достоверная статистика. Большинство экономистов уверены, что в бывшем Советском Союзе происходил быстрый экономический рост с 1928 года и до середины 60-х, темпы его наверняка превосходили аналогичные показатели для Северной Америки и Западной Европы.</a:t>
            </a:r>
            <a:endParaRPr lang="ru-RU"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80109" y="197346"/>
            <a:ext cx="10668000" cy="3693319"/>
          </a:xfrm>
          <a:prstGeom prst="rect">
            <a:avLst/>
          </a:prstGeom>
        </p:spPr>
        <p:txBody>
          <a:bodyPr wrap="square">
            <a:spAutoFit/>
          </a:bodyPr>
          <a:lstStyle/>
          <a:p>
            <a:r>
              <a:rPr lang="ru-RU" dirty="0" smtClean="0"/>
              <a:t>Во второй половине 60-х годов в бывшем Советском Союзе начался застой и фактическое снижение объемов выпуска. Сегодняшняя оценка уровня жизни не является надежным показателем, однако, будем иметь в виду, что доход на душу населения в России в на чале девяностых составлял менее четверти аналогичного показателя в США.</a:t>
            </a:r>
            <a:br>
              <a:rPr lang="ru-RU" dirty="0" smtClean="0"/>
            </a:br>
            <a:r>
              <a:rPr lang="ru-RU" dirty="0" smtClean="0"/>
              <a:t>Сравнение характеристик рыночной и командной экономик можно более точно произвести на примере сопоставления опыта Восточной и Западной Германии. Эти страны начинали свое развитие после второй мировой войны, имея при мерно одинаковый уровень производительности и схожую производственную структуру. После четырех десятилетий социализма советского типа в одной и капитализма в другой производительность в Восточной 1ермании составила одну треть или даже одну четвертую от уровня Западной Германии. Более того, в структуре национального производства Восточной 1ер- мании преобладала промежуточная продукция, не имевшая ценности в глазах потребителей. При этом целью производства было количество, а не качество.</a:t>
            </a:r>
            <a:endParaRPr lang="ru-RU"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0"/>
            <a:ext cx="9652000" cy="2507673"/>
          </a:xfrm>
        </p:spPr>
        <p:txBody>
          <a:bodyPr>
            <a:normAutofit/>
          </a:bodyPr>
          <a:lstStyle/>
          <a:p>
            <a:r>
              <a:rPr lang="ru-RU" b="0" dirty="0" smtClean="0"/>
              <a:t>Рассмотрим ситуацию с такими негативными явлениями капитализма, как инфляция и безработица.</a:t>
            </a:r>
            <a:endParaRPr lang="ru-RU" dirty="0"/>
          </a:p>
        </p:txBody>
      </p:sp>
      <p:sp>
        <p:nvSpPr>
          <p:cNvPr id="3" name="Содержимое 2"/>
          <p:cNvSpPr>
            <a:spLocks noGrp="1"/>
          </p:cNvSpPr>
          <p:nvPr>
            <p:ph idx="1"/>
          </p:nvPr>
        </p:nvSpPr>
        <p:spPr>
          <a:xfrm>
            <a:off x="609600" y="3061854"/>
            <a:ext cx="9652000" cy="3393881"/>
          </a:xfrm>
        </p:spPr>
        <p:txBody>
          <a:bodyPr/>
          <a:lstStyle/>
          <a:p>
            <a:r>
              <a:rPr lang="ru-RU" dirty="0" smtClean="0"/>
              <a:t>Уровень безработицы в экономике советского типа был традиционно очень низок, так как наблюдалась нехватка рабочей силы, вызванная амбициозными экономическими планами. Благодаря государственному контролю практически удавалось поддерживать стабильные цены, поэтому оценка инфляции не проводилась. Однако в конце 80-х начале 90-х годов все же проявилась открытая инфляция.</a:t>
            </a:r>
            <a:endParaRPr lang="ru-RU"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Прямоугольник 2"/>
          <p:cNvSpPr/>
          <p:nvPr/>
        </p:nvSpPr>
        <p:spPr>
          <a:xfrm>
            <a:off x="318655" y="498764"/>
            <a:ext cx="10363200" cy="3693319"/>
          </a:xfrm>
          <a:prstGeom prst="rect">
            <a:avLst/>
          </a:prstGeom>
        </p:spPr>
        <p:txBody>
          <a:bodyPr wrap="square">
            <a:spAutoFit/>
          </a:bodyPr>
          <a:lstStyle/>
          <a:p>
            <a:r>
              <a:rPr lang="ru-RU" dirty="0" smtClean="0"/>
              <a:t>Кроме того, поскольку часто цены устанавливались намного ниже равновесного уровня, в стране постоянно существовал значительный дефицит многих товаров, это явление получило название подавленная инфляция.</a:t>
            </a:r>
            <a:br>
              <a:rPr lang="ru-RU" dirty="0" smtClean="0"/>
            </a:br>
            <a:r>
              <a:rPr lang="ru-RU" dirty="0" smtClean="0"/>
              <a:t>Каков окончательный итог печального советского опыта? Советская модель показала, что командная экономика способ на мобилизовать ресурсы для достижения стремительного экономического роста. Но он происходит в условиях политических репрессий и за счет больших человеческих жертв. Кроме того, в современном мире открытых границ, высокого качества товаров и услуг грубое регулирование в условиях командной экономики не в состоянии обеспечить тот же результат, что и рыночная экономика, использующая мощные стимулы для развития духа предпринимательства и новаторства. Хотя никто не станет отрицать наличие определенных экономических достижений и в социалистических странах, репрессивная политическая система оказалась неприемлемой для граждан бывшего Советского Союза и стран Восточной Европы и была повсеместно. </a:t>
            </a:r>
            <a:endParaRPr lang="ru-RU"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b="0" dirty="0" smtClean="0"/>
              <a:t>От Маркса к рынку</a:t>
            </a:r>
            <a:endParaRPr lang="ru-RU" dirty="0"/>
          </a:p>
        </p:txBody>
      </p:sp>
      <p:sp>
        <p:nvSpPr>
          <p:cNvPr id="3" name="Содержимое 2"/>
          <p:cNvSpPr>
            <a:spLocks noGrp="1"/>
          </p:cNvSpPr>
          <p:nvPr>
            <p:ph idx="1"/>
          </p:nvPr>
        </p:nvSpPr>
        <p:spPr/>
        <p:txBody>
          <a:bodyPr>
            <a:normAutofit fontScale="77500" lnSpcReduction="20000"/>
          </a:bodyPr>
          <a:lstStyle/>
          <a:p>
            <a:r>
              <a:rPr lang="ru-RU" dirty="0" smtClean="0"/>
              <a:t>В Восточной Европе распространена довольно злая шутка, в которой на вопрос: “Что такое коммунизм?”, дается ответ: “Это самый длинный путь от капитализма к капитализму”. Приняв решение о возвращении к рынку, страны с командной экономикой должны преодолеть долгий и тернистый путь. Перечислим основные препятствия на этом пути.</a:t>
            </a:r>
            <a:br>
              <a:rPr lang="ru-RU" dirty="0" smtClean="0"/>
            </a:br>
            <a:r>
              <a:rPr lang="ru-RU" dirty="0" smtClean="0"/>
              <a:t>Реформа цен и переход к ценообразованию по правшам свободно го рынка. Цены и производственных факторов, и готовой продукции часто были далеки от рыночных. На продукты питания, электричество, жилье и коммунальные услуги выделялись огромные дотации, в то время как уровень цен на автомобили и потребительские товары длительного пользования устанавливался намного выше мировых. Так что рано или поздно приходилось отпускать цены, чтобы они устанавливались свободно на основе взаимодействия спроса и предложения.</a:t>
            </a:r>
            <a:br>
              <a:rPr lang="ru-RU" dirty="0" smtClean="0"/>
            </a:br>
            <a:r>
              <a:rPr lang="ru-RU" dirty="0" smtClean="0"/>
              <a:t>Жесткие бюджетные ограничения. При командной экономике предприятия функционируют в условиях “мягких бюджетных ограничений”. Этот термин означает, что производственные потери покрываются за счет государственных субсидий и не ведут к банкротству. При рыночной экономике предприятия должны получать прибыль, поскольку несут самостоятельную ответственность за результаты своей деятельности.</a:t>
            </a:r>
            <a:endParaRPr lang="ru-RU"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54181" y="332510"/>
            <a:ext cx="9975273" cy="3816429"/>
          </a:xfrm>
          <a:prstGeom prst="rect">
            <a:avLst/>
          </a:prstGeom>
        </p:spPr>
        <p:txBody>
          <a:bodyPr wrap="square">
            <a:spAutoFit/>
          </a:bodyPr>
          <a:lstStyle/>
          <a:p>
            <a:r>
              <a:rPr lang="ru-RU" sz="2200" dirty="0" smtClean="0"/>
              <a:t>На предприятии должны понимать, что отсутствие прибыли в конечном счете приводит к банкротству предприятия и экономическим последствиям для его руководства.</a:t>
            </a:r>
            <a:br>
              <a:rPr lang="ru-RU" sz="2200" dirty="0" smtClean="0"/>
            </a:br>
            <a:r>
              <a:rPr lang="ru-RU" sz="2200" dirty="0" smtClean="0"/>
              <a:t>Приватизация. Большая часть продукции в условиях рыночной экономики производится частными предприятия ми. Так, в США принадлежащие федеральному правительству компании производят всего лишь 3% ВВП. В бывших коммунистических странах советского типа, наоборот, от 80 до 90% продукции производилось на государственных предприятиях. Переход к рынку требует, чтобы вопросы производства, закупок, продажи, ценообразования, получения и предоставления кредитов находились в ведении частных агентов.</a:t>
            </a:r>
            <a:endParaRPr lang="ru-RU" sz="2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5280" y="368300"/>
            <a:ext cx="11521440" cy="594106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dirty="0"/>
              <a:t>средство передвижения-это пара ног, обутых в </a:t>
            </a:r>
            <a:r>
              <a:rPr lang="ru-RU" sz="1700" dirty="0"/>
              <a:t>старые ботинки.</a:t>
            </a:r>
          </a:p>
          <a:p>
            <a:pPr indent="457200"/>
            <a:r>
              <a:rPr lang="ru-RU" sz="1700" b="1" dirty="0" smtClean="0"/>
              <a:t>Личность </a:t>
            </a:r>
            <a:r>
              <a:rPr lang="ru-RU" sz="1700" b="1" dirty="0"/>
              <a:t>и </a:t>
            </a:r>
            <a:r>
              <a:rPr lang="ru-RU" sz="1700" b="1" dirty="0" smtClean="0"/>
              <a:t>общество</a:t>
            </a:r>
            <a:endParaRPr lang="ru-RU" sz="1700" b="1" dirty="0"/>
          </a:p>
          <a:p>
            <a:pPr indent="457200"/>
            <a:r>
              <a:rPr lang="ru-RU" sz="1700" dirty="0"/>
              <a:t>Предшествующий обзор жизни в беднейших странах мира напоминает нам как о важности наличия соответствующего уровня доходов, который позволяет удовлетворять основные потребности, так и о том, что для нормальной жизни необходимы не только деньги, а кое-что еще. В Программе развития, разработанной ООН при участии экономистов Амартии Сан (Amartya Sen) и Густава Раниса (Gustav Ranis), используется новый интересный метод оценки—определение </a:t>
            </a:r>
            <a:r>
              <a:rPr lang="ru-RU" sz="1700" i="1" dirty="0" smtClean="0"/>
              <a:t>Индекса человеческого развития </a:t>
            </a:r>
            <a:r>
              <a:rPr lang="ru-RU" sz="1700" dirty="0"/>
              <a:t>или ИЧР, в котором сочетаются экономические и социальные показатели. ИЧР включает четыре следующих показателя: реальный ВВП на душу населения, ожидаемая продолжительность жизни на момент рождения, </a:t>
            </a:r>
            <a:r>
              <a:rPr lang="ru-RU" sz="1700" dirty="0" smtClean="0"/>
              <a:t>доля учащихся, а </a:t>
            </a:r>
            <a:r>
              <a:rPr lang="ru-RU" sz="1700" dirty="0"/>
              <a:t>также уровень грамотности взрослого населения. Особенность данного подхода заключается в том, что помимо богатства к показателям экономического развития относятся состояние здоровья и уровень образования населения.</a:t>
            </a:r>
          </a:p>
          <a:p>
            <a:pPr indent="457200"/>
            <a:r>
              <a:rPr lang="ru-RU" sz="1700" dirty="0"/>
              <a:t>На рис. </a:t>
            </a:r>
            <a:r>
              <a:rPr lang="ru-RU" sz="1700" dirty="0" smtClean="0"/>
              <a:t>1. </a:t>
            </a:r>
            <a:r>
              <a:rPr lang="ru-RU" sz="1700" dirty="0"/>
              <a:t>приводится график взаимосвязи ИЧР и ВВП. Между ними наблюдается сильная корреляция, н</a:t>
            </a:r>
            <a:r>
              <a:rPr lang="ru-RU" sz="1700" dirty="0" smtClean="0"/>
              <a:t>о </a:t>
            </a:r>
            <a:r>
              <a:rPr lang="ru-RU" sz="1700" dirty="0"/>
              <a:t>также имеются исключения из общей положительной зависимости. Значения ИЧР для некоторых стран, например для Алжира, Габона и Сингапура, ниже общих показателей, соответствующих их уровню доходов. Для других, таких как Коста-Рика, Канада и Шри-Ланка, в которых придается особое значение развитию человека, эти показатели выше, чем у других стран с таким же уровнем доходов. Этот новый интересный подход является напоминанием, что не следует игнорировать </a:t>
            </a:r>
            <a:r>
              <a:rPr lang="ru-RU" sz="1700" dirty="0" smtClean="0"/>
              <a:t>человеческое </a:t>
            </a:r>
            <a:r>
              <a:rPr lang="ru-RU" sz="1700" dirty="0"/>
              <a:t>измерение показателей экономического роста.</a:t>
            </a:r>
          </a:p>
          <a:p>
            <a:pPr indent="457200"/>
            <a:r>
              <a:rPr lang="ru-RU" sz="2000" b="1" dirty="0" smtClean="0"/>
              <a:t>ИСТОЧНИКИ РАЗВИТИЯ</a:t>
            </a:r>
          </a:p>
          <a:p>
            <a:pPr indent="457200"/>
            <a:r>
              <a:rPr lang="ru-RU" sz="1700" dirty="0" smtClean="0"/>
              <a:t>Ознакомившись с тем, что представляет собой развивающиеся страны, перейдем к рассмотрению процесса посредством которого страны с низким уровнем доходов могут повысить свой уровень жизни. В предыдущей главе мы увидели, что экономический рост в США, проявляющийся в увеличении производственного потенциала базируется на следую-</a:t>
            </a:r>
            <a:endParaRPr lang="ru-RU" sz="1700" dirty="0"/>
          </a:p>
        </p:txBody>
      </p:sp>
    </p:spTree>
    <p:extLst>
      <p:ext uri="{BB962C8B-B14F-4D97-AF65-F5344CB8AC3E}">
        <p14:creationId xmlns:p14="http://schemas.microsoft.com/office/powerpoint/2010/main" xmlns="" val="2818364793"/>
      </p:ext>
    </p:extLst>
  </p:cSld>
  <p:clrMapOvr>
    <a:masterClrMapping/>
  </p:clrMapOvr>
  <mc:AlternateContent xmlns:mc="http://schemas.openxmlformats.org/markup-compatibility/2006">
    <mc:Choice xmlns:p14="http://schemas.microsoft.com/office/powerpoint/2010/main" xmlns="" Requires="p14">
      <p:transition p14:dur="100">
        <p:cut/>
      </p:transition>
    </mc:Choice>
    <mc:Fallback>
      <p:transition>
        <p:cut/>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b="0" dirty="0" smtClean="0"/>
              <a:t>Другие реформы</a:t>
            </a:r>
            <a:endParaRPr lang="ru-RU" dirty="0"/>
          </a:p>
        </p:txBody>
      </p:sp>
      <p:sp>
        <p:nvSpPr>
          <p:cNvPr id="3" name="Содержимое 2"/>
          <p:cNvSpPr>
            <a:spLocks noGrp="1"/>
          </p:cNvSpPr>
          <p:nvPr>
            <p:ph idx="1"/>
          </p:nvPr>
        </p:nvSpPr>
        <p:spPr/>
        <p:txBody>
          <a:bodyPr>
            <a:normAutofit fontScale="85000" lnSpcReduction="20000"/>
          </a:bodyPr>
          <a:lstStyle/>
          <a:p>
            <a:r>
              <a:rPr lang="ru-RU" dirty="0" smtClean="0"/>
              <a:t>Рыночные преобразования требуют разработки правовой базы для функционирования свободной экономики, формирования современной банковской системы, ликвидации любых проявлений монополизма, ужесточения фискальной и кредитно-денежной политики, для предотвращения галопирующей инфляции, а также обеспечения открытости экономики.</a:t>
            </a:r>
            <a:br>
              <a:rPr lang="ru-RU" dirty="0" smtClean="0"/>
            </a:br>
            <a:r>
              <a:rPr lang="ru-RU" dirty="0" smtClean="0"/>
              <a:t>Последовательность преобразований. Одним из наиболее сложных вопросов является: “С чего начать?" Дебаты о ре формах сводятся к противостоянию сторонников радикального подхода ("шоковой терапии") и постепенного ре формирования. Когда последние в меньшинстве, западные экономисты выступают в поддержку данного правительства. за счет чего обеспечивается очень быстрое осуществление реформ. Одним из наиболее влиятельных среди этих экономистов был </a:t>
            </a:r>
            <a:r>
              <a:rPr lang="ru-RU" dirty="0" err="1" smtClean="0"/>
              <a:t>Джеффри</a:t>
            </a:r>
            <a:r>
              <a:rPr lang="ru-RU" dirty="0" smtClean="0"/>
              <a:t> Сакс (</a:t>
            </a:r>
            <a:r>
              <a:rPr lang="ru-RU" dirty="0" err="1" smtClean="0"/>
              <a:t>Jeffrey</a:t>
            </a:r>
            <a:r>
              <a:rPr lang="ru-RU" dirty="0" smtClean="0"/>
              <a:t> </a:t>
            </a:r>
            <a:r>
              <a:rPr lang="ru-RU" dirty="0" err="1" smtClean="0"/>
              <a:t>Sachs</a:t>
            </a:r>
            <a:r>
              <a:rPr lang="ru-RU" dirty="0" smtClean="0"/>
              <a:t>), блистательный молодой ученый из Гарварда, который оказывал теоретическую помощь многим странам на пути экономического оздоровления. </a:t>
            </a:r>
            <a:endParaRPr lang="ru-RU"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54182" y="332509"/>
            <a:ext cx="9919854" cy="5878532"/>
          </a:xfrm>
          <a:prstGeom prst="rect">
            <a:avLst/>
          </a:prstGeom>
        </p:spPr>
        <p:txBody>
          <a:bodyPr wrap="square">
            <a:spAutoFit/>
          </a:bodyPr>
          <a:lstStyle/>
          <a:p>
            <a:pPr fontAlgn="t"/>
            <a:r>
              <a:rPr lang="ru-RU" dirty="0" smtClean="0"/>
              <a:t> Именно он убедил польское правительство одобрить модель шоковой терапии в январе 1990 года. Этой же модели придерживалась Россия в 1991-1992 годах под руководством президента Бориса Ельцина и правительства, которое возглавлял экономист Егор Гайдар. Радикальные реформы заключались в либерализации цен и внешней торговли, ликвидации аппарата планирования и попытках удержать твердую денежную единицу. Следующие несколько лет наблюдались активные баталии между реформаторами и бюрократами, приверженцами старого режима, которых поддерживали романтики, тоскующие по “старым добрым временам”. Состояние ре форм в России и многих бывших социалистических странах можно охарактеризовать следующим высказыванием</a:t>
            </a:r>
            <a:r>
              <a:rPr lang="en-US" dirty="0" smtClean="0"/>
              <a:t>:</a:t>
            </a:r>
            <a:r>
              <a:rPr lang="ru-RU" dirty="0" smtClean="0"/>
              <a:t> </a:t>
            </a:r>
            <a:r>
              <a:rPr lang="ru-RU" sz="2600" dirty="0" smtClean="0"/>
              <a:t>“Два шага вперед, шаг назад”</a:t>
            </a:r>
            <a:r>
              <a:rPr lang="ru-RU" dirty="0" smtClean="0"/>
              <a:t>.</a:t>
            </a:r>
            <a:br>
              <a:rPr lang="ru-RU" dirty="0" smtClean="0"/>
            </a:br>
            <a:r>
              <a:rPr lang="ru-RU" dirty="0" smtClean="0"/>
              <a:t>Понятно, что реформирование экономики советского типа является подвигом, достойным Геракла. Но следует иметь в виду, что эти направления реформ являются универсальными и в той или иной степени подходят для стран Африки и Латинской Америки, которые уже сделали определенные шаги по пути становления централизованной экономики, а теперь хотят преобразовать ее в рыночную.</a:t>
            </a:r>
            <a:br>
              <a:rPr lang="ru-RU" dirty="0" smtClean="0"/>
            </a:br>
            <a:r>
              <a:rPr lang="ru-RU" dirty="0" smtClean="0"/>
              <a:t>Процесс реформ. Реформы в бывших коммунистических</a:t>
            </a:r>
            <a:br>
              <a:rPr lang="ru-RU" dirty="0" smtClean="0"/>
            </a:br>
            <a:r>
              <a:rPr lang="ru-RU" dirty="0" smtClean="0"/>
              <a:t>странах находятся в младенческом возрасте, и должно пройти еще немало лет, чтобы можно было оценить их результат. То, что происходит на начальном их этапе заставляет задуматься.</a:t>
            </a:r>
          </a:p>
          <a:p>
            <a:endParaRPr lang="ru-RU"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90945" y="193964"/>
            <a:ext cx="10141528" cy="4524315"/>
          </a:xfrm>
          <a:prstGeom prst="rect">
            <a:avLst/>
          </a:prstGeom>
        </p:spPr>
        <p:txBody>
          <a:bodyPr wrap="square">
            <a:spAutoFit/>
          </a:bodyPr>
          <a:lstStyle/>
          <a:p>
            <a:r>
              <a:rPr lang="ru-RU" dirty="0" smtClean="0"/>
              <a:t>Во-первых, практически все эти страны переживают депрессию, поскольку они разрушили социалистические структуры. Пока не понятно, за счет чего может прекратится спад, причина которого, несомненно, заключается в том что, в ходе преобразований была разорвана тонкая цепь взаимоотношений между продавцами и покупателями. Во-вторых, другие страны имеют опыт быстрой инфляции, а некоторые (например, Украина) — даже гиперинфляции. Основной ее при чиной было освобождение цен и ставок заработной платы, что спровоцировало начальный виток инфляции, за которым последовала классическая спираль “</a:t>
            </a:r>
            <a:r>
              <a:rPr lang="ru-RU" dirty="0" err="1" smtClean="0"/>
              <a:t>цена-заработная</a:t>
            </a:r>
            <a:r>
              <a:rPr lang="ru-RU" dirty="0" smtClean="0"/>
              <a:t> плата*. Дополнительным двигателем инфляции была слабость правительств, которые не могли удержать бюджетным дефицитное.</a:t>
            </a:r>
            <a:br>
              <a:rPr lang="ru-RU" dirty="0" smtClean="0"/>
            </a:br>
            <a:r>
              <a:rPr lang="ru-RU" dirty="0" smtClean="0"/>
              <a:t>Периодически вынуждены были запускать печатный станок для покрытия своих расходов. Наиболее удачливыми оказались страны, у которых самая короткая история централизованного планирования. Именно в них идут самые быстрые преобразования, и они быстро продвигаются по пути интеграции в мировую экономику. Примером успешных преобразований является Чешская Республика. С наибольшими трудностями на пути преобразования столкнулись страны, которые входили в бывший Советский Союз, реформы в них идут медленно и встречают постоянное сопротивление.</a:t>
            </a:r>
            <a:endParaRPr lang="ru-RU"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b="0" dirty="0" smtClean="0"/>
              <a:t>ПОСЛЕДНЕЕ ЗАМЕЧАНИЕ</a:t>
            </a:r>
            <a:endParaRPr lang="ru-RU" dirty="0"/>
          </a:p>
        </p:txBody>
      </p:sp>
      <p:sp>
        <p:nvSpPr>
          <p:cNvPr id="3" name="Содержимое 2"/>
          <p:cNvSpPr>
            <a:spLocks noGrp="1"/>
          </p:cNvSpPr>
          <p:nvPr>
            <p:ph idx="1"/>
          </p:nvPr>
        </p:nvSpPr>
        <p:spPr/>
        <p:txBody>
          <a:bodyPr>
            <a:normAutofit fontScale="92500"/>
          </a:bodyPr>
          <a:lstStyle/>
          <a:p>
            <a:r>
              <a:rPr lang="ru-RU" dirty="0" smtClean="0"/>
              <a:t>В этой главе обсуждались проблемы и перспективы, стоящие перед бедными странами, в которых ведется борьба за повышение уровня жизни населения. Каковы же шансы на успех: Мы заканчиваем цитатой из Сакса и Уорнера, в которой содержится оптимистическая нота и предупреждение о необходимости задуматься.</a:t>
            </a:r>
            <a:br>
              <a:rPr lang="ru-RU" dirty="0" smtClean="0"/>
            </a:br>
            <a:r>
              <a:rPr lang="ru-RU" dirty="0" smtClean="0"/>
              <a:t>Мировая экономика в конце XX века очень похожа на мировую экономику конца XIX. Мировая система капитализма распространяется практически по всем регионам мира путем налаживания свободной торговли и гармонизации экономических институтов. Как и в XIX веке, этот новый виток глобализации обещает привести к экономической конвергенции страны, которые присоединяются к системе.</a:t>
            </a:r>
            <a:endParaRPr lang="ru-RU"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74073" y="277091"/>
            <a:ext cx="9836727" cy="4324261"/>
          </a:xfrm>
          <a:prstGeom prst="rect">
            <a:avLst/>
          </a:prstGeom>
        </p:spPr>
        <p:txBody>
          <a:bodyPr wrap="square">
            <a:spAutoFit/>
          </a:bodyPr>
          <a:lstStyle/>
          <a:p>
            <a:r>
              <a:rPr lang="ru-RU" sz="2500" dirty="0" smtClean="0"/>
              <a:t>И, конечно, имеется значительный риск приостановки рыночных реформ в России, Китае и Африке и не меньший риск за исключением соглашений между ведущими странами для сохранения своего лидирующего положения... Распространение капитализма за (последние) двадцать пять лет является историческим событием, имеющим важное значение и дающее большие надежды, но будем ли мы праздновать консолидацию демократической и основанной на рыночных отношениях мировой системы (двадцать пять лет спустя), зависит от нашей прозорливости и благосклонности судьбы в эти последующие годы.</a:t>
            </a:r>
            <a:endParaRPr lang="ru-RU" sz="25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b="0" dirty="0" smtClean="0"/>
              <a:t>Экономический рост в бедных странах</a:t>
            </a:r>
            <a:endParaRPr lang="ru-RU" dirty="0"/>
          </a:p>
        </p:txBody>
      </p:sp>
      <p:sp>
        <p:nvSpPr>
          <p:cNvPr id="3" name="Содержимое 2"/>
          <p:cNvSpPr>
            <a:spLocks noGrp="1"/>
          </p:cNvSpPr>
          <p:nvPr>
            <p:ph idx="1"/>
          </p:nvPr>
        </p:nvSpPr>
        <p:spPr/>
        <p:txBody>
          <a:bodyPr/>
          <a:lstStyle/>
          <a:p>
            <a:r>
              <a:rPr lang="ru-RU" dirty="0" smtClean="0"/>
              <a:t>1. Большую часть мира составляют развивающиеся страны, которые имеют относительно низкий уровень доходов на душу населения. В таких странах обычно наблюдается быстрый рост населения, большая часть которого проживает в сельской местности и занимается фермерством, а также низкий уровень грамотности. Среди развивающихся стран находятся и новые индустриальные страны, или НИС, в некоторых из них уже достигнут средний уровень доходов. Этой группе стран удалось разорвать порочный круг бедности.</a:t>
            </a:r>
            <a:endParaRPr lang="ru-RU"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Прямоугольник 2"/>
          <p:cNvSpPr/>
          <p:nvPr/>
        </p:nvSpPr>
        <p:spPr>
          <a:xfrm>
            <a:off x="748145" y="692727"/>
            <a:ext cx="9254837" cy="4493538"/>
          </a:xfrm>
          <a:prstGeom prst="rect">
            <a:avLst/>
          </a:prstGeom>
        </p:spPr>
        <p:txBody>
          <a:bodyPr wrap="square">
            <a:spAutoFit/>
          </a:bodyPr>
          <a:lstStyle/>
          <a:p>
            <a:pPr fontAlgn="t">
              <a:defRPr/>
            </a:pPr>
            <a:r>
              <a:rPr lang="ru-RU" sz="2600" dirty="0" smtClean="0"/>
              <a:t>2. Ключ к экономическому развитию содержится в комплексном использовании источников: человеческих ресурсов, природных ресурсов, накопленного капитала и технологий. Здесь возникает проблема стремительного роста численности населения. который, в соответствии с мальтузианскими предсказаниями, приводит к преуменьшению результатов развития более отсталых стран. Наивысшими приоритетами в решении дан ной проблемы являются меры по улучшению состояния здоровья, повышение уровня общего и технического образования.</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75855" y="471055"/>
            <a:ext cx="8368145" cy="5693866"/>
          </a:xfrm>
          <a:prstGeom prst="rect">
            <a:avLst/>
          </a:prstGeom>
        </p:spPr>
        <p:txBody>
          <a:bodyPr wrap="square">
            <a:spAutoFit/>
          </a:bodyPr>
          <a:lstStyle/>
          <a:p>
            <a:r>
              <a:rPr lang="ru-RU" sz="2600" dirty="0" smtClean="0"/>
              <a:t>3. В бедных странах уровень инвестиций и сбережений — низок, так как доходы очень малы, и совсем мизерную их часть можно откладывать на будущее. Иностранные инвестиции в бедные страны за последние два столетия стали причиной многих кризисов. Совсем недавно, в 70-е годы, многие страны со средним уровнем доходов осуществляли очень крупные займы для выполнения амбициозных программ развития. Экономический спад в начале 80-х привел к непомерному раздуванию размеров задолженности, в результате страны оказались не в состоянии за счет своего экспорта обслуживать долги и поддерживать им порт необходимых товаров на должном уровне.</a:t>
            </a:r>
            <a:endParaRPr lang="ru-RU" sz="26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357745" y="318655"/>
            <a:ext cx="8188037" cy="4093428"/>
          </a:xfrm>
          <a:prstGeom prst="rect">
            <a:avLst/>
          </a:prstGeom>
        </p:spPr>
        <p:txBody>
          <a:bodyPr wrap="square">
            <a:spAutoFit/>
          </a:bodyPr>
          <a:lstStyle/>
          <a:p>
            <a:r>
              <a:rPr lang="ru-RU" sz="2600" dirty="0" smtClean="0"/>
              <a:t>4. Технологические изменения, как правило, ассоциируются с инвестициями и новым оборудованием. Их использование дает большие надежды развивающимся нациям, поскольку они могут получить самые совершенные технологии, разработанные более развитыми странами. Только для этого необходима предприимчивость. Это одна из сложнейших задач  экономического развития — стимулировать экономический рост при нехватке предпринимательского духа.</a:t>
            </a:r>
            <a:endParaRPr lang="ru-RU" sz="26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21673" y="166255"/>
            <a:ext cx="10501745" cy="5693866"/>
          </a:xfrm>
          <a:prstGeom prst="rect">
            <a:avLst/>
          </a:prstGeom>
        </p:spPr>
        <p:txBody>
          <a:bodyPr wrap="square">
            <a:spAutoFit/>
          </a:bodyPr>
          <a:lstStyle/>
          <a:p>
            <a:r>
              <a:rPr lang="ru-RU" sz="2600" dirty="0" smtClean="0"/>
              <a:t>5. Многочисленные теории экономического развития могут помочь объяснить, почему какие-то из четырех источников экономического роста используются или не используются в данное время. Географическое положение и климат, обычаи, отношение к религии и к бизнесу, классовые конфликты и политическая система — все это влияет на экономическое развитие. Ведь нет таких вещей, которые делаются простым и единственным способом. Специалисты по экономическому развитию сегодня делают акцент на преимуществах экономического роста, необходимости учитывать роль сельского хозяйства, а также искусстве определять четкую границу в сферах полномочий рынка и государства. И наибольшего согласия они достигли по поводу преимуществ открытости экономики.</a:t>
            </a:r>
            <a:endParaRPr lang="ru-RU" sz="2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365760" y="4892040"/>
            <a:ext cx="11490960" cy="166116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b="1" dirty="0" smtClean="0"/>
              <a:t>Рис. 1. Взаимосвязь уровня доходов и человеческого развития</a:t>
            </a:r>
          </a:p>
          <a:p>
            <a:pPr algn="ctr"/>
            <a:r>
              <a:rPr lang="ru-RU" dirty="0" smtClean="0"/>
              <a:t>Новый </a:t>
            </a:r>
            <a:r>
              <a:rPr lang="ru-RU" dirty="0"/>
              <a:t>индекс человеческого развития (ИЧР) помимо уровня доходов включает получение образования, уровень грамотности и продолжительность жизни. Многие страны находятся ниже соответствующего их уровню дохода уровня ИЧР, но акцент на развитие человека при осуществлении экономического роста может уменьшить это несоответствие и привести к улучшению качества жизни. (Источник: United Nations Development Program, Human Development Report 1996 (Oxford, New York, 1996). p. 67.)</a:t>
            </a:r>
          </a:p>
        </p:txBody>
      </p:sp>
      <p:pic>
        <p:nvPicPr>
          <p:cNvPr id="2" name="Рисунок 1"/>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066791" y="261644"/>
            <a:ext cx="7780994" cy="4630396"/>
          </a:xfrm>
          <a:prstGeom prst="rect">
            <a:avLst/>
          </a:prstGeom>
        </p:spPr>
      </p:pic>
    </p:spTree>
    <p:extLst>
      <p:ext uri="{BB962C8B-B14F-4D97-AF65-F5344CB8AC3E}">
        <p14:creationId xmlns:p14="http://schemas.microsoft.com/office/powerpoint/2010/main" xmlns="" val="3137850752"/>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b="0" dirty="0" smtClean="0"/>
              <a:t>Альтернативные модели развития</a:t>
            </a:r>
            <a:endParaRPr lang="ru-RU" dirty="0"/>
          </a:p>
        </p:txBody>
      </p:sp>
      <p:sp>
        <p:nvSpPr>
          <p:cNvPr id="3" name="Содержимое 2"/>
          <p:cNvSpPr>
            <a:spLocks noGrp="1"/>
          </p:cNvSpPr>
          <p:nvPr>
            <p:ph idx="1"/>
          </p:nvPr>
        </p:nvSpPr>
        <p:spPr/>
        <p:txBody>
          <a:bodyPr>
            <a:normAutofit fontScale="92500"/>
          </a:bodyPr>
          <a:lstStyle/>
          <a:p>
            <a:r>
              <a:rPr lang="ru-RU" dirty="0" smtClean="0"/>
              <a:t>1.Несколько подходов к построению смешанной рыночной экономики оцениваются при выборе модели экономического развития. В альтернативные стратегии включаются концепция управляемого рынка, использовавшаяся в Юго-Восточной Азии, социализм и командная экономика советского типа.</a:t>
            </a:r>
            <a:br>
              <a:rPr lang="ru-RU" dirty="0" smtClean="0"/>
            </a:br>
            <a:r>
              <a:rPr lang="ru-RU" dirty="0" smtClean="0"/>
              <a:t>2.За прошедшую четверть века управляемый рынок позволил добиться замечательных успехов Японии, а также молодым “азиатским драконам”: Южной Корее, Гонконгу, Тайваню и Сингапуру. Ключевыми факторами, способствующими этим достижениям, являются макроэкономическая стабильность, высокий уровень инвестиций, хорошо отлаженная финансовая система, значительные достижения в образовании, ори ориентация на экспорт и технологическое развитие.</a:t>
            </a:r>
            <a:endParaRPr lang="ru-RU"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0" y="193964"/>
            <a:ext cx="10820400" cy="6494085"/>
          </a:xfrm>
          <a:prstGeom prst="rect">
            <a:avLst/>
          </a:prstGeom>
        </p:spPr>
        <p:txBody>
          <a:bodyPr wrap="square">
            <a:spAutoFit/>
          </a:bodyPr>
          <a:lstStyle/>
          <a:p>
            <a:r>
              <a:rPr lang="ru-RU" sz="2600" dirty="0" smtClean="0"/>
              <a:t>3.Социализм занимает промежуточное положение между капитализмом и коммунизмом. Ведущая роль в этой системе отводится государственной собственности на средства производства, государственному планированию, перераспределению до ходов и постепенному переходу ко всеобщему равноправию.</a:t>
            </a:r>
            <a:br>
              <a:rPr lang="ru-RU" sz="2600" dirty="0" smtClean="0"/>
            </a:br>
            <a:r>
              <a:rPr lang="ru-RU" sz="2600" dirty="0" smtClean="0"/>
              <a:t>4.Исторически сложилось так, что марксизм пустил наиболее глубокие корни в полуфеодальной России. Изучение распре деления ресурсов в экономике советского типа показывает огромную роль центрального планирования, которое ориентируется прежде всего на тяжелую промышленность. В первые десятилетия своего существования советская экономика развивалась быстро, затем в ней происходили застой и крах, которые понизили доходы в России и других бывших коммунистических странах до уровня, который во много раз ниже доходов в Северной Америке, Японии и Западной Европе.</a:t>
            </a:r>
            <a:endParaRPr lang="ru-RU" sz="26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Прямоугольник 2"/>
          <p:cNvSpPr/>
          <p:nvPr/>
        </p:nvSpPr>
        <p:spPr>
          <a:xfrm>
            <a:off x="678872" y="387927"/>
            <a:ext cx="9379527" cy="5293757"/>
          </a:xfrm>
          <a:prstGeom prst="rect">
            <a:avLst/>
          </a:prstGeom>
        </p:spPr>
        <p:txBody>
          <a:bodyPr wrap="square">
            <a:spAutoFit/>
          </a:bodyPr>
          <a:lstStyle/>
          <a:p>
            <a:pPr fontAlgn="t">
              <a:defRPr/>
            </a:pPr>
            <a:r>
              <a:rPr lang="ru-RU" sz="2600" dirty="0" smtClean="0"/>
              <a:t>5. Столкнувшись с замедлением экономического роста и стремясь к проведению экономических реформ, Россия и другие бывшие коммунистические страны переживают трудный период перехода к рыночной экономике. Такое преобразование наталкивается на многие препятствия, такие как наличие мягких бюджетных ограничений, замороженные и искаженные цены, а также несоответствие правовой базы. Две основные стратегии такого преобразования — это шоковая терапия, которая требует одновременного осуществления ряда мер, и по степенное реформирование, когда эти меры применяются по степенно, шаг за шагом, чтобы избежать всеобщего развала.</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b="0" dirty="0" smtClean="0"/>
              <a:t>ВОПРОСЫ ДЛЯ ОБСУЖДЕНИЯ</a:t>
            </a:r>
            <a:endParaRPr lang="ru-RU" dirty="0"/>
          </a:p>
        </p:txBody>
      </p:sp>
      <p:sp>
        <p:nvSpPr>
          <p:cNvPr id="3" name="Содержимое 2"/>
          <p:cNvSpPr>
            <a:spLocks noGrp="1"/>
          </p:cNvSpPr>
          <p:nvPr>
            <p:ph idx="1"/>
          </p:nvPr>
        </p:nvSpPr>
        <p:spPr/>
        <p:txBody>
          <a:bodyPr/>
          <a:lstStyle/>
          <a:p>
            <a:r>
              <a:rPr lang="ru-RU" dirty="0" smtClean="0"/>
              <a:t>Согласны ли вы с одой материальному благополучию, которая содержится в эпиграфе к этой главе? Что еще вы бы добавили в перечень благ, предоставляемых экономическим развитием?</a:t>
            </a:r>
            <a:br>
              <a:rPr lang="ru-RU" dirty="0" smtClean="0"/>
            </a:br>
            <a:r>
              <a:rPr lang="ru-RU" dirty="0" smtClean="0"/>
              <a:t>1. Опишите четыре наиболее важных источника экономического развития? А теперь, попытайтесь объяснить, как могло случиться, что экспортирующие нефть страны с высокими доходами в свое время смогли стать богатыми? Каковы перспективы для страны такой, например, как Мали, в которой очень низкий уровень доходов на душу населения, мало земли и капитала, низкий уровень развития технологий?</a:t>
            </a:r>
            <a:endParaRPr lang="ru-RU"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734291" y="166255"/>
            <a:ext cx="9656618" cy="6524863"/>
          </a:xfrm>
          <a:prstGeom prst="rect">
            <a:avLst/>
          </a:prstGeom>
        </p:spPr>
        <p:txBody>
          <a:bodyPr wrap="square">
            <a:spAutoFit/>
          </a:bodyPr>
          <a:lstStyle/>
          <a:p>
            <a:r>
              <a:rPr lang="ru-RU" sz="2200" dirty="0" smtClean="0"/>
              <a:t>2. Некоторые боятся “порочного круга бедности”. В бедной стране за счет быстрого роста численности населения проедается то, что могло бы пойти на развитие технологий, и в итоге снижается уровень жизни. Низкий уровень дохода делает невозможными сбережения и инвестиции, поскольку большинство в таких странах составляют сельские жители. Они заняты фермерством, которое едва обеспечивает собственное пропитание, очень немногие рассчитывают на образование, уменьшение рождаемости и на индустриализацию. Если бы вас попросили дать совет руководству такой страны, что бы вы порекомендовали, чтобы разорвать этот порочный круг?</a:t>
            </a:r>
            <a:br>
              <a:rPr lang="ru-RU" sz="2200" dirty="0" smtClean="0"/>
            </a:br>
            <a:r>
              <a:rPr lang="ru-RU" sz="2200" dirty="0" smtClean="0"/>
              <a:t>3. Сравните ситуацию, с которой развивающаяся страна</a:t>
            </a:r>
            <a:br>
              <a:rPr lang="ru-RU" sz="2200" dirty="0" smtClean="0"/>
            </a:br>
            <a:r>
              <a:rPr lang="ru-RU" sz="2200" dirty="0" smtClean="0"/>
              <a:t>могла бы пойти на развитие технологий, и в итоге снижается уровень жизни. Низкий уровень дохода делает невозможными сбережения и инвестиции, поскольку большинство в таких странах составляют сельские жители. Они заняты фермерством, которое едва обеспечивает собственное пропитание, очень немногие рассчитывают на образование, уменьшение рождаемости и на индустриализацию. Если бы вас попросили дать совет руководству такой страны, что бы вы порекомендовали, чтобы разорвать этот порочный круг?</a:t>
            </a:r>
            <a:endParaRPr lang="ru-RU" sz="22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40327" y="540328"/>
            <a:ext cx="9462655" cy="4493538"/>
          </a:xfrm>
          <a:prstGeom prst="rect">
            <a:avLst/>
          </a:prstGeom>
        </p:spPr>
        <p:txBody>
          <a:bodyPr wrap="square">
            <a:spAutoFit/>
          </a:bodyPr>
          <a:lstStyle/>
          <a:p>
            <a:r>
              <a:rPr lang="ru-RU" sz="2600" dirty="0" smtClean="0"/>
              <a:t>4. Сравните ситуацию, с которой развивающаяся страна сталкивается сейчас, с ситуацией 200 лет назад (при одинаковом уровне доходов). С учетом четырех факторов экономического развития объясните преимущества и недостатки, которые сегодня получают развивающиеся страны.</a:t>
            </a:r>
            <a:br>
              <a:rPr lang="ru-RU" sz="2600" dirty="0" smtClean="0"/>
            </a:br>
            <a:r>
              <a:rPr lang="ru-RU" sz="2600" dirty="0" smtClean="0"/>
              <a:t>5. Проанализируйте способы, которыми в командной экономике советского типа решались вопросы, что производить, как и для кого, и проведите сравнительный анализ с тем, как решаются эти три основных вопроса в условиях рыночной экономики.</a:t>
            </a:r>
            <a:endParaRPr lang="ru-RU" sz="26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60218" y="166256"/>
            <a:ext cx="10127673" cy="5632311"/>
          </a:xfrm>
          <a:prstGeom prst="rect">
            <a:avLst/>
          </a:prstGeom>
        </p:spPr>
        <p:txBody>
          <a:bodyPr wrap="square">
            <a:spAutoFit/>
          </a:bodyPr>
          <a:lstStyle/>
          <a:p>
            <a:r>
              <a:rPr lang="ru-RU" sz="2400" dirty="0" smtClean="0"/>
              <a:t>В промышленно развитых странах доля земельных ресурсов практически равна нулю. Почему это приводит к превращению уравнения экономического роста, предложенного выше, к форме, описанной в предыдущей главе? Как можно использовать это явление, чтобы объяснить, как страны могут избе жать мальтузианской ловушки с неизменными доходами?</a:t>
            </a:r>
            <a:br>
              <a:rPr lang="ru-RU" sz="2400" dirty="0" smtClean="0"/>
            </a:br>
            <a:r>
              <a:rPr lang="ru-RU" sz="2400" dirty="0" smtClean="0"/>
              <a:t>В соответствии с пессимистическим взглядом на будущее некоторых экономистов (включая группу неомальтузианцев из Римского клуба, этот материал </a:t>
            </a:r>
            <a:r>
              <a:rPr lang="ru-RU" sz="2400" smtClean="0"/>
              <a:t>подробно рассматривался </a:t>
            </a:r>
            <a:r>
              <a:rPr lang="ru-RU" sz="2400" dirty="0" smtClean="0"/>
              <a:t>в предыдущей главе), значение НТП близко к нулю, количество доступных природных ресурсов снижается, а доля человеческих ресурсов высока и все время растет. Можно ли с помощью этих предположений подтвердить, что будущее индустриального общества может оказаться во все не радужным? Какие предположения неомальтузианцев вызывают у вас сомнения?</a:t>
            </a:r>
            <a:endParaRPr lang="ru-RU"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50520" y="368300"/>
            <a:ext cx="11490960" cy="592582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dirty="0" smtClean="0"/>
              <a:t>-щих </a:t>
            </a:r>
            <a:r>
              <a:rPr lang="en-US" dirty="0" smtClean="0"/>
              <a:t>“</a:t>
            </a:r>
            <a:r>
              <a:rPr lang="ru-RU" dirty="0" smtClean="0"/>
              <a:t>колесах</a:t>
            </a:r>
            <a:r>
              <a:rPr lang="en-US" dirty="0" smtClean="0"/>
              <a:t>”</a:t>
            </a:r>
            <a:r>
              <a:rPr lang="ru-RU" dirty="0" smtClean="0"/>
              <a:t>: человеческие ресурсы, </a:t>
            </a:r>
            <a:r>
              <a:rPr lang="ru-RU" sz="1700" dirty="0" smtClean="0"/>
              <a:t>природные ресурсы, капитал, технологии. Источники экономического роста одинаковы для всех стран, и не имеет значения, являются ли эти страны богатыми или бедными. Давайте рассмотрим, как они используются в развивающихся странах, а также проследим, как государственная политика может повлиять на темпы и направление экономического роста.</a:t>
            </a:r>
          </a:p>
          <a:p>
            <a:pPr indent="457200"/>
            <a:r>
              <a:rPr lang="ru-RU" sz="2000" b="1" dirty="0" smtClean="0"/>
              <a:t>Человеческие ресурсы</a:t>
            </a:r>
          </a:p>
          <a:p>
            <a:pPr indent="457200"/>
            <a:r>
              <a:rPr lang="ru-RU" sz="1700" b="1" dirty="0" smtClean="0"/>
              <a:t>Демографический взрыв: наследие Мальтуса</a:t>
            </a:r>
            <a:r>
              <a:rPr lang="ru-RU" sz="1700" dirty="0" smtClean="0"/>
              <a:t>. Многие развивающиеся страны остаются на месте, несмотря на усиленные попытки продвижения вперед. На ряду ростом ВВП у бедных наций наблюдается соответствующий рост населения. Вернемся к нашему обсуждению мальтузианской ловушки из прошлой главы: из-за увеличения численности населения уровень доходов постоянно находится на уровне прожиточного минимума. В то время как в странах с высокими доходами Мальтуса давно забыли, Африка с ее высоким уровнем рождаемости практически неизменными доходами по-прежнему находится в плену мальтузианства. Необходимо отметить, что рост населения не прекращается-демографы ожидают примерно полуторамиллиардный прирост населения в бедных странах в ближайшие 25 лет, в то время как в развитых странах он возможно составит 50 млн.</a:t>
            </a:r>
          </a:p>
          <a:p>
            <a:pPr indent="457200"/>
            <a:r>
              <a:rPr lang="ru-RU" sz="1700" dirty="0" smtClean="0"/>
              <a:t>Бедным странам тяжело преодолеть нищету при таком уровне рождаемости. Но все же имеются способы избежать перенаселенности. Одним из таких способов являются активные действия правительства по ограничению роста населения, даже если они противоречат преобладающим религиозным нормам. Многие страны проводят образовательные кампании и финансируют мероприятия по контролю за рождаемостью. В частности Китай, имея свыше миллиарда жителей, добился успехов в ограничении роста населения путем установления жестких квот на количество детей, а также политикой экономических санкций и принудительной стерилизацией тех, кто превышает "квоту на детей</a:t>
            </a:r>
            <a:r>
              <a:rPr lang="en-US" sz="1700" dirty="0" smtClean="0"/>
              <a:t>”</a:t>
            </a:r>
            <a:r>
              <a:rPr lang="ru-RU" sz="1700" dirty="0" smtClean="0"/>
              <a:t>.</a:t>
            </a:r>
          </a:p>
          <a:p>
            <a:pPr indent="457200"/>
            <a:r>
              <a:rPr lang="ru-RU" sz="1700" dirty="0" smtClean="0"/>
              <a:t>В странах, которым удалось повысить уровень доходов на душу населения, существует другой путь. Он состоит в </a:t>
            </a:r>
          </a:p>
        </p:txBody>
      </p:sp>
    </p:spTree>
    <p:extLst>
      <p:ext uri="{BB962C8B-B14F-4D97-AF65-F5344CB8AC3E}">
        <p14:creationId xmlns:p14="http://schemas.microsoft.com/office/powerpoint/2010/main" xmlns="" val="3165177708"/>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50520" y="548640"/>
            <a:ext cx="11490960" cy="574548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i="1" dirty="0"/>
              <a:t>изменении естественного движения </a:t>
            </a:r>
            <a:r>
              <a:rPr lang="ru-RU" sz="1700" i="1" dirty="0"/>
              <a:t>населения </a:t>
            </a:r>
            <a:r>
              <a:rPr lang="ru-RU" sz="1700" dirty="0"/>
              <a:t>за счет стабилизация его численности при низких уровнях рождаемости и смертности</a:t>
            </a:r>
            <a:r>
              <a:rPr lang="ru-RU" sz="1700" dirty="0" smtClean="0"/>
              <a:t>. В </a:t>
            </a:r>
            <a:r>
              <a:rPr lang="ru-RU" sz="1700" dirty="0"/>
              <a:t>какой-то момент страна становится настолько богатой, что происходит резкое падение детской смертности, и люди добровольно сокращают </a:t>
            </a:r>
            <a:r>
              <a:rPr lang="ru-RU" sz="1700" dirty="0" smtClean="0"/>
              <a:t>рождаемость. В </a:t>
            </a:r>
            <a:r>
              <a:rPr lang="ru-RU" sz="1700" dirty="0"/>
              <a:t>семьях с небольшим </a:t>
            </a:r>
            <a:r>
              <a:rPr lang="ru-RU" sz="1700" dirty="0" smtClean="0"/>
              <a:t>числом детей значительное внимание уделяется </a:t>
            </a:r>
            <a:r>
              <a:rPr lang="ru-RU" sz="1700" dirty="0"/>
              <a:t>образованию детей. </a:t>
            </a:r>
            <a:r>
              <a:rPr lang="ru-RU" sz="1700" dirty="0" smtClean="0"/>
              <a:t>Мексика, Корея </a:t>
            </a:r>
            <a:r>
              <a:rPr lang="ru-RU" sz="1700" dirty="0"/>
              <a:t>и Тайвань являются примерами резкого </a:t>
            </a:r>
            <a:r>
              <a:rPr lang="ru-RU" sz="1700" dirty="0" smtClean="0"/>
              <a:t>снижения уровня </a:t>
            </a:r>
            <a:r>
              <a:rPr lang="ru-RU" sz="1700" dirty="0"/>
              <a:t>рождаемости </a:t>
            </a:r>
            <a:r>
              <a:rPr lang="ru-RU" sz="1700" dirty="0" smtClean="0"/>
              <a:t>по </a:t>
            </a:r>
            <a:r>
              <a:rPr lang="ru-RU" sz="1700" dirty="0"/>
              <a:t>мере роста доходов </a:t>
            </a:r>
            <a:r>
              <a:rPr lang="ru-RU" sz="1700" dirty="0" smtClean="0"/>
              <a:t>и повышения уровня образованности населения.</a:t>
            </a:r>
          </a:p>
          <a:p>
            <a:pPr indent="457200"/>
            <a:r>
              <a:rPr lang="ru-RU" sz="1700" dirty="0" smtClean="0"/>
              <a:t>Результаты экономического </a:t>
            </a:r>
            <a:r>
              <a:rPr lang="ru-RU" sz="1700" dirty="0"/>
              <a:t>развития и меры по контролю </a:t>
            </a:r>
            <a:r>
              <a:rPr lang="ru-RU" sz="1700" dirty="0" smtClean="0"/>
              <a:t>над рождаемостью </a:t>
            </a:r>
            <a:r>
              <a:rPr lang="ru-RU" sz="1700" dirty="0"/>
              <a:t>приносят свои плоды не сразу. Уровень </a:t>
            </a:r>
            <a:r>
              <a:rPr lang="ru-RU" sz="1700" dirty="0" smtClean="0"/>
              <a:t>рождаемости в бедных странах </a:t>
            </a:r>
            <a:r>
              <a:rPr lang="ru-RU" sz="1700" dirty="0"/>
              <a:t>снизился с 40 рождений </a:t>
            </a:r>
            <a:r>
              <a:rPr lang="ru-RU" sz="1700" dirty="0" smtClean="0"/>
              <a:t>на 1000 в 1965 году до 30 </a:t>
            </a:r>
            <a:r>
              <a:rPr lang="ru-RU" sz="1700" dirty="0"/>
              <a:t>на 1000 в 1990 году, но все </a:t>
            </a:r>
            <a:r>
              <a:rPr lang="ru-RU" sz="1700" dirty="0" smtClean="0"/>
              <a:t>еще </a:t>
            </a:r>
            <a:r>
              <a:rPr lang="ru-RU" sz="1700" dirty="0"/>
              <a:t>намного </a:t>
            </a:r>
            <a:r>
              <a:rPr lang="ru-RU" sz="1700" dirty="0" smtClean="0"/>
              <a:t>превышает уровень </a:t>
            </a:r>
            <a:r>
              <a:rPr lang="ru-RU" sz="1700" dirty="0"/>
              <a:t>рождаемости в странах с высоким доходам —13 </a:t>
            </a:r>
            <a:r>
              <a:rPr lang="ru-RU" sz="1700" dirty="0" smtClean="0"/>
              <a:t>рождений на </a:t>
            </a:r>
            <a:r>
              <a:rPr lang="ru-RU" sz="1700" dirty="0"/>
              <a:t>1000. Борьба с нищетой, являющейся </a:t>
            </a:r>
            <a:r>
              <a:rPr lang="ru-RU" sz="1700" dirty="0" smtClean="0"/>
              <a:t>следствием </a:t>
            </a:r>
            <a:r>
              <a:rPr lang="ru-RU" sz="1700" dirty="0"/>
              <a:t>резкого роста </a:t>
            </a:r>
            <a:r>
              <a:rPr lang="ru-RU" sz="1700" dirty="0" smtClean="0"/>
              <a:t>населения, </a:t>
            </a:r>
            <a:r>
              <a:rPr lang="ru-RU" sz="1700" dirty="0"/>
              <a:t>продолжается.</a:t>
            </a:r>
          </a:p>
          <a:p>
            <a:pPr indent="457200"/>
            <a:r>
              <a:rPr lang="ru-RU" sz="1700" b="1" dirty="0" smtClean="0"/>
              <a:t>Человеческий капитал</a:t>
            </a:r>
            <a:r>
              <a:rPr lang="ru-RU" sz="1700" dirty="0" smtClean="0"/>
              <a:t>. </a:t>
            </a:r>
            <a:r>
              <a:rPr lang="ru-RU" sz="1700" dirty="0"/>
              <a:t>Кроме решения проблем, связанных с </a:t>
            </a:r>
            <a:r>
              <a:rPr lang="ru-RU" sz="1700" dirty="0" smtClean="0"/>
              <a:t>резким </a:t>
            </a:r>
            <a:r>
              <a:rPr lang="ru-RU" sz="1700" dirty="0"/>
              <a:t>увеличением </a:t>
            </a:r>
            <a:r>
              <a:rPr lang="ru-RU" sz="1700" dirty="0" smtClean="0"/>
              <a:t>численности </a:t>
            </a:r>
            <a:r>
              <a:rPr lang="ru-RU" sz="1700" dirty="0"/>
              <a:t>населения, </a:t>
            </a:r>
            <a:r>
              <a:rPr lang="ru-RU" sz="1700" dirty="0" smtClean="0"/>
              <a:t>развивающимся </a:t>
            </a:r>
            <a:r>
              <a:rPr lang="ru-RU" sz="1700" dirty="0"/>
              <a:t>странам приходится заботиться о качестве своих человеческих </a:t>
            </a:r>
            <a:r>
              <a:rPr lang="ru-RU" sz="1700" dirty="0" smtClean="0"/>
              <a:t>ресурсов. </a:t>
            </a:r>
            <a:r>
              <a:rPr lang="ru-RU" sz="1700" dirty="0"/>
              <a:t>Разработчики э</a:t>
            </a:r>
            <a:r>
              <a:rPr lang="ru-RU" sz="1700" dirty="0" smtClean="0"/>
              <a:t>кономических </a:t>
            </a:r>
            <a:r>
              <a:rPr lang="ru-RU" sz="1700" dirty="0"/>
              <a:t>программ </a:t>
            </a:r>
            <a:r>
              <a:rPr lang="ru-RU" sz="1700" dirty="0" smtClean="0"/>
              <a:t>для развивающихся </a:t>
            </a:r>
            <a:r>
              <a:rPr lang="ru-RU" sz="1700" dirty="0"/>
              <a:t>стран уделяют особое внимание </a:t>
            </a:r>
            <a:r>
              <a:rPr lang="ru-RU" sz="1700" dirty="0" smtClean="0"/>
              <a:t>осуществлению </a:t>
            </a:r>
            <a:r>
              <a:rPr lang="ru-RU" sz="1700" dirty="0"/>
              <a:t>следующих конкретных </a:t>
            </a:r>
            <a:r>
              <a:rPr lang="ru-RU" sz="1700" dirty="0" smtClean="0"/>
              <a:t>программ.</a:t>
            </a:r>
            <a:endParaRPr lang="ru-RU" sz="1700" dirty="0"/>
          </a:p>
          <a:p>
            <a:pPr marL="342900" indent="457200">
              <a:buAutoNum type="arabicPeriod"/>
            </a:pPr>
            <a:r>
              <a:rPr lang="ru-RU" sz="1700" i="1" dirty="0" smtClean="0"/>
              <a:t>Контроль над заболеваемостью, </a:t>
            </a:r>
            <a:r>
              <a:rPr lang="ru-RU" sz="1700" i="1" dirty="0"/>
              <a:t>улучшение здоровья </a:t>
            </a:r>
            <a:r>
              <a:rPr lang="ru-RU" sz="1700" i="1" dirty="0" smtClean="0"/>
              <a:t>и питания людей</a:t>
            </a:r>
            <a:r>
              <a:rPr lang="ru-RU" sz="1700" dirty="0" smtClean="0"/>
              <a:t>. Улучшение состояния </a:t>
            </a:r>
            <a:r>
              <a:rPr lang="ru-RU" sz="1700" dirty="0"/>
              <a:t>здоровья не только делает людей более счастливыми, но также позволяет им повысить </a:t>
            </a:r>
            <a:r>
              <a:rPr lang="ru-RU" sz="1700" dirty="0" smtClean="0"/>
              <a:t>производительность труда. </a:t>
            </a:r>
            <a:r>
              <a:rPr lang="ru-RU" sz="1700" dirty="0"/>
              <a:t>Больницы и системы очистки </a:t>
            </a:r>
            <a:r>
              <a:rPr lang="ru-RU" sz="1700" dirty="0" smtClean="0"/>
              <a:t>воды </a:t>
            </a:r>
            <a:r>
              <a:rPr lang="ru-RU" sz="1700" dirty="0"/>
              <a:t>являются жизненно необходимым общественным </a:t>
            </a:r>
            <a:r>
              <a:rPr lang="ru-RU" sz="1700" dirty="0" smtClean="0"/>
              <a:t>капиталом.</a:t>
            </a:r>
          </a:p>
          <a:p>
            <a:pPr marL="342900" indent="457200">
              <a:buAutoNum type="arabicPeriod"/>
            </a:pPr>
            <a:r>
              <a:rPr lang="ru-RU" sz="1700" i="1" dirty="0" smtClean="0"/>
              <a:t>Повышение уровня образования и подготовки работников, снижение уровня неграмотности</a:t>
            </a:r>
            <a:r>
              <a:rPr lang="ru-RU" sz="1700" dirty="0" smtClean="0"/>
              <a:t>. Образованные люди работают более производительно, потому что они могут более эффективно распорядиться капиталом, использовать новые технологии и учиться на своих ошибках. Для того чтобы обеспечить получения самого </a:t>
            </a:r>
            <a:endParaRPr lang="ru-RU" sz="1700" dirty="0"/>
          </a:p>
        </p:txBody>
      </p:sp>
    </p:spTree>
    <p:extLst>
      <p:ext uri="{BB962C8B-B14F-4D97-AF65-F5344CB8AC3E}">
        <p14:creationId xmlns:p14="http://schemas.microsoft.com/office/powerpoint/2010/main" xmlns="" val="833199587"/>
      </p:ext>
    </p:extLst>
  </p:cSld>
  <p:clrMapOvr>
    <a:masterClrMapping/>
  </p:clrMapOvr>
  <mc:AlternateContent xmlns:mc="http://schemas.openxmlformats.org/markup-compatibility/2006">
    <mc:Choice xmlns:p14="http://schemas.microsoft.com/office/powerpoint/2010/main" xmlns="" Requires="p14">
      <p:transition spd="slow" p14:dur="3400">
        <p14:reveal/>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50520" y="563880"/>
            <a:ext cx="11506200" cy="5745480"/>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numCol="2" spcCol="144000" rtlCol="0" anchor="ctr"/>
          <a:lstStyle/>
          <a:p>
            <a:pPr indent="457200"/>
            <a:r>
              <a:rPr lang="ru-RU" dirty="0" smtClean="0"/>
              <a:t> </a:t>
            </a:r>
            <a:r>
              <a:rPr lang="ru-RU" dirty="0"/>
              <a:t>совершенного образования, </a:t>
            </a:r>
            <a:r>
              <a:rPr lang="ru-RU" dirty="0" smtClean="0"/>
              <a:t>многие </a:t>
            </a:r>
            <a:r>
              <a:rPr lang="ru-RU" dirty="0"/>
              <a:t>страны </a:t>
            </a:r>
            <a:r>
              <a:rPr lang="ru-RU" sz="1700" dirty="0"/>
              <a:t>отправляют ив учебу за границу свои самые "светлые </a:t>
            </a:r>
            <a:r>
              <a:rPr lang="ru-RU" sz="1700" dirty="0" smtClean="0"/>
              <a:t>головы</a:t>
            </a:r>
            <a:r>
              <a:rPr lang="en-US" sz="1700" dirty="0" smtClean="0"/>
              <a:t>”</a:t>
            </a:r>
            <a:r>
              <a:rPr lang="ru-RU" sz="1700" dirty="0" smtClean="0"/>
              <a:t>, </a:t>
            </a:r>
            <a:r>
              <a:rPr lang="ru-RU" sz="1700" dirty="0"/>
              <a:t>которые, вернувшись, должны </a:t>
            </a:r>
            <a:r>
              <a:rPr lang="en-US" sz="1700" dirty="0" smtClean="0"/>
              <a:t>“</a:t>
            </a:r>
            <a:r>
              <a:rPr lang="ru-RU" sz="1700" dirty="0" smtClean="0"/>
              <a:t>привести</a:t>
            </a:r>
            <a:r>
              <a:rPr lang="en-US" sz="1700" dirty="0" smtClean="0"/>
              <a:t>”</a:t>
            </a:r>
            <a:r>
              <a:rPr lang="ru-RU" sz="1700" dirty="0"/>
              <a:t> </a:t>
            </a:r>
            <a:r>
              <a:rPr lang="ru-RU" sz="1700" dirty="0" smtClean="0"/>
              <a:t>с </a:t>
            </a:r>
            <a:r>
              <a:rPr lang="ru-RU" sz="1700" dirty="0"/>
              <a:t>собой передовые достижения. Однако здесь следует остерегаться "</a:t>
            </a:r>
            <a:r>
              <a:rPr lang="ru-RU" sz="1700" dirty="0" smtClean="0"/>
              <a:t>утечки мозгов", </a:t>
            </a:r>
            <a:r>
              <a:rPr lang="ru-RU" sz="1700" dirty="0"/>
              <a:t>когда эти люди при </a:t>
            </a:r>
            <a:r>
              <a:rPr lang="ru-RU" sz="1700" dirty="0" smtClean="0"/>
              <a:t>малейшей возможности </a:t>
            </a:r>
            <a:r>
              <a:rPr lang="ru-RU" sz="1700" dirty="0"/>
              <a:t>навсегда остаются в странах с высоким уровнем оп-таты труда.</a:t>
            </a:r>
          </a:p>
          <a:p>
            <a:pPr indent="457200"/>
            <a:r>
              <a:rPr lang="ru-RU" sz="1700" dirty="0" smtClean="0"/>
              <a:t>3. </a:t>
            </a:r>
            <a:r>
              <a:rPr lang="ru-RU" sz="1700" i="1" dirty="0" smtClean="0"/>
              <a:t>Не следует недооценивать важность человеческих </a:t>
            </a:r>
            <a:r>
              <a:rPr lang="ru-RU" sz="1700" i="1" dirty="0"/>
              <a:t>ресурсов</a:t>
            </a:r>
            <a:r>
              <a:rPr lang="ru-RU" sz="1700" dirty="0"/>
              <a:t>. Почти все прочие факторы производства можно приобрести </a:t>
            </a:r>
            <a:r>
              <a:rPr lang="ru-RU" sz="1700" dirty="0" smtClean="0"/>
              <a:t>на международном </a:t>
            </a:r>
            <a:r>
              <a:rPr lang="ru-RU" sz="1700" dirty="0"/>
              <a:t>рынке. Подавляющая же часть рабочей </a:t>
            </a:r>
            <a:r>
              <a:rPr lang="ru-RU" sz="1700" dirty="0" smtClean="0"/>
              <a:t>является продуктом </a:t>
            </a:r>
            <a:r>
              <a:rPr lang="ru-RU" sz="1700" dirty="0"/>
              <a:t>"домашнего </a:t>
            </a:r>
            <a:r>
              <a:rPr lang="ru-RU" sz="1700" dirty="0" smtClean="0"/>
              <a:t>производства</a:t>
            </a:r>
            <a:r>
              <a:rPr lang="en-US" sz="1700" dirty="0" smtClean="0"/>
              <a:t>”</a:t>
            </a:r>
            <a:r>
              <a:rPr lang="ru-RU" sz="1700" dirty="0" smtClean="0"/>
              <a:t>, </a:t>
            </a:r>
            <a:r>
              <a:rPr lang="ru-RU" sz="1700" dirty="0"/>
              <a:t>хотя </a:t>
            </a:r>
            <a:r>
              <a:rPr lang="ru-RU" sz="1700" dirty="0" smtClean="0"/>
              <a:t>можно </a:t>
            </a:r>
            <a:r>
              <a:rPr lang="ru-RU" sz="1700" dirty="0"/>
              <a:t>добиться ее увеличения за счет иммиграции. Проблема нехватки высококвалифицированной рабочей силы </a:t>
            </a:r>
            <a:r>
              <a:rPr lang="ru-RU" sz="1700" dirty="0" smtClean="0"/>
              <a:t>напоминает </a:t>
            </a:r>
            <a:r>
              <a:rPr lang="ru-RU" sz="1700" dirty="0"/>
              <a:t>о себе постоянно, когда высокотехнологичные </a:t>
            </a:r>
            <a:r>
              <a:rPr lang="ru-RU" sz="1700" dirty="0" smtClean="0"/>
              <a:t>горнорудные </a:t>
            </a:r>
            <a:r>
              <a:rPr lang="ru-RU" sz="1700" dirty="0"/>
              <a:t>и </a:t>
            </a:r>
            <a:r>
              <a:rPr lang="ru-RU" sz="1700" dirty="0" smtClean="0"/>
              <a:t>машиностроительные </a:t>
            </a:r>
            <a:r>
              <a:rPr lang="ru-RU" sz="1700" dirty="0"/>
              <a:t>производства, сложные </a:t>
            </a:r>
            <a:r>
              <a:rPr lang="ru-RU" sz="1700" dirty="0" smtClean="0"/>
              <a:t>технические </a:t>
            </a:r>
            <a:r>
              <a:rPr lang="ru-RU" sz="1700" dirty="0"/>
              <a:t>оборонные системы приходят в негодность и не </a:t>
            </a:r>
            <a:r>
              <a:rPr lang="ru-RU" sz="1700" dirty="0" smtClean="0"/>
              <a:t>используются </a:t>
            </a:r>
            <a:r>
              <a:rPr lang="ru-RU" sz="1700" dirty="0"/>
              <a:t>по причине отсутствия </a:t>
            </a:r>
            <a:r>
              <a:rPr lang="ru-RU" sz="1700" dirty="0" smtClean="0"/>
              <a:t>соответствующего уровня </a:t>
            </a:r>
            <a:r>
              <a:rPr lang="ru-RU" sz="1700" dirty="0"/>
              <a:t>подготовки рабочей силы в развивающейся стране, </a:t>
            </a:r>
            <a:r>
              <a:rPr lang="ru-RU" dirty="0"/>
              <a:t>необходимого для наладки и э</a:t>
            </a:r>
            <a:r>
              <a:rPr lang="ru-RU" dirty="0" smtClean="0"/>
              <a:t>ксплуатации </a:t>
            </a:r>
            <a:r>
              <a:rPr lang="ru-RU" dirty="0"/>
              <a:t>данного </a:t>
            </a:r>
            <a:r>
              <a:rPr lang="ru-RU" dirty="0" smtClean="0"/>
              <a:t>оборудования.</a:t>
            </a:r>
            <a:endParaRPr lang="ru-RU" dirty="0"/>
          </a:p>
          <a:p>
            <a:pPr indent="457200"/>
            <a:r>
              <a:rPr lang="ru-RU" sz="2000" b="1" dirty="0"/>
              <a:t>Природные </a:t>
            </a:r>
            <a:r>
              <a:rPr lang="ru-RU" sz="2000" b="1" dirty="0" smtClean="0"/>
              <a:t>ресурсы</a:t>
            </a:r>
            <a:r>
              <a:rPr lang="ru-RU" dirty="0" smtClean="0"/>
              <a:t> </a:t>
            </a:r>
          </a:p>
          <a:p>
            <a:pPr indent="457200"/>
            <a:r>
              <a:rPr lang="ru-RU" sz="1700" dirty="0" smtClean="0"/>
              <a:t>Некоторые </a:t>
            </a:r>
            <a:r>
              <a:rPr lang="ru-RU" sz="1700" dirty="0"/>
              <a:t>бедные страны Азии и Африки недостаточно </a:t>
            </a:r>
            <a:r>
              <a:rPr lang="ru-RU" sz="1700" dirty="0" smtClean="0"/>
              <a:t>наделены природными </a:t>
            </a:r>
            <a:r>
              <a:rPr lang="ru-RU" sz="1700" dirty="0"/>
              <a:t>ресурсами, а землю и </a:t>
            </a:r>
            <a:r>
              <a:rPr lang="ru-RU" sz="1700" dirty="0" smtClean="0"/>
              <a:t>полезные </a:t>
            </a:r>
            <a:r>
              <a:rPr lang="ru-RU" sz="1700" dirty="0"/>
              <a:t>ископаемые, которыми </a:t>
            </a:r>
            <a:r>
              <a:rPr lang="ru-RU" sz="1700" dirty="0" smtClean="0"/>
              <a:t>вони </a:t>
            </a:r>
            <a:r>
              <a:rPr lang="ru-RU" sz="1700" dirty="0"/>
              <a:t>располагают, приходится распределять среди </a:t>
            </a:r>
            <a:r>
              <a:rPr lang="ru-RU" sz="1700" dirty="0" smtClean="0"/>
              <a:t>довольно многочисленного населения</a:t>
            </a:r>
            <a:r>
              <a:rPr lang="ru-RU" sz="1700" dirty="0"/>
              <a:t>. Вероятнее всего, </a:t>
            </a:r>
            <a:r>
              <a:rPr lang="ru-RU" sz="1700" dirty="0" smtClean="0"/>
              <a:t>наиболее важным природным </a:t>
            </a:r>
            <a:r>
              <a:rPr lang="ru-RU" sz="1700" dirty="0"/>
              <a:t>ресурсом в развивающихся </a:t>
            </a:r>
            <a:r>
              <a:rPr lang="ru-RU" sz="1700" dirty="0" smtClean="0"/>
              <a:t>странах </a:t>
            </a:r>
            <a:r>
              <a:rPr lang="ru-RU" sz="1700" dirty="0"/>
              <a:t>является </a:t>
            </a:r>
            <a:r>
              <a:rPr lang="ru-RU" sz="1700" dirty="0" smtClean="0"/>
              <a:t>пахотная земля. Большая </a:t>
            </a:r>
            <a:r>
              <a:rPr lang="ru-RU" sz="1700" dirty="0"/>
              <a:t>часть рабочей </a:t>
            </a:r>
            <a:r>
              <a:rPr lang="ru-RU" sz="1700" dirty="0" smtClean="0"/>
              <a:t>развивающихся стран задействована в сельском хозяйстве. Следовательно, продуктивное использование земли- с соответствующими обработкой, удобрениями, и мероприятиями по ее сохранению- позволят бедной стране существенно продвинуться в увеличения национального выпуска. Кроме того, следует учесть, что форма собственности на землю является тем самым ключевым фактором, который может стать непосредственным стимулом для фермеров в осуществлении инвестиций в основной капитал и технологии, </a:t>
            </a:r>
            <a:endParaRPr lang="ru-RU" sz="1700" dirty="0"/>
          </a:p>
        </p:txBody>
      </p:sp>
    </p:spTree>
    <p:extLst>
      <p:ext uri="{BB962C8B-B14F-4D97-AF65-F5344CB8AC3E}">
        <p14:creationId xmlns:p14="http://schemas.microsoft.com/office/powerpoint/2010/main" xmlns="" val="1752000663"/>
      </p:ext>
    </p:extLst>
  </p:cSld>
  <p:clrMapOvr>
    <a:masterClrMapping/>
  </p:clrMapOvr>
  <p:transition spd="slow">
    <p:wipe/>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Изящная">
  <a:themeElements>
    <a:clrScheme name="Изящная">
      <a:dk1>
        <a:sysClr val="windowText" lastClr="000000"/>
      </a:dk1>
      <a:lt1>
        <a:sysClr val="window" lastClr="FFFFFF"/>
      </a:lt1>
      <a:dk2>
        <a:srgbClr val="B13F9A"/>
      </a:dk2>
      <a:lt2>
        <a:srgbClr val="F4E7ED"/>
      </a:lt2>
      <a:accent1>
        <a:srgbClr val="B83D68"/>
      </a:accent1>
      <a:accent2>
        <a:srgbClr val="AC66BB"/>
      </a:accent2>
      <a:accent3>
        <a:srgbClr val="DE6C36"/>
      </a:accent3>
      <a:accent4>
        <a:srgbClr val="F9B639"/>
      </a:accent4>
      <a:accent5>
        <a:srgbClr val="CF6DA4"/>
      </a:accent5>
      <a:accent6>
        <a:srgbClr val="FA8D3D"/>
      </a:accent6>
      <a:hlink>
        <a:srgbClr val="FFDE66"/>
      </a:hlink>
      <a:folHlink>
        <a:srgbClr val="D490C5"/>
      </a:folHlink>
    </a:clrScheme>
    <a:fontScheme name="Изящная">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Изящная">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gradFill rotWithShape="1">
          <a:gsLst>
            <a:gs pos="0">
              <a:schemeClr val="phClr">
                <a:tint val="78000"/>
                <a:satMod val="220000"/>
              </a:schemeClr>
            </a:gs>
            <a:gs pos="100000">
              <a:schemeClr val="phClr">
                <a:shade val="35000"/>
                <a:satMod val="155000"/>
              </a:schemeClr>
            </a:gs>
          </a:gsLst>
          <a:path path="circle">
            <a:fillToRect l="50000" t="50000" r="50000" b="50000"/>
          </a:path>
        </a:gradFill>
        <a:blipFill>
          <a:blip xmlns:r="http://schemas.openxmlformats.org/officeDocument/2006/relationships" r:embed="rId1">
            <a:duotone>
              <a:schemeClr val="phClr">
                <a:shade val="60000"/>
                <a:satMod val="180000"/>
              </a:schemeClr>
              <a:schemeClr val="phClr">
                <a:tint val="500"/>
                <a:satMod val="150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Opulent</Template>
  <TotalTime>749</TotalTime>
  <Words>7224</Words>
  <Application>Microsoft Office PowerPoint</Application>
  <PresentationFormat>Произвольный</PresentationFormat>
  <Paragraphs>149</Paragraphs>
  <Slides>66</Slides>
  <Notes>1</Notes>
  <HiddenSlides>0</HiddenSlides>
  <MMClips>1</MMClips>
  <ScaleCrop>false</ScaleCrop>
  <HeadingPairs>
    <vt:vector size="6" baseType="variant">
      <vt:variant>
        <vt:lpstr>Тема</vt:lpstr>
      </vt:variant>
      <vt:variant>
        <vt:i4>1</vt:i4>
      </vt:variant>
      <vt:variant>
        <vt:lpstr>Внедренные серверы OLE</vt:lpstr>
      </vt:variant>
      <vt:variant>
        <vt:i4>1</vt:i4>
      </vt:variant>
      <vt:variant>
        <vt:lpstr>Заголовки слайдов</vt:lpstr>
      </vt:variant>
      <vt:variant>
        <vt:i4>66</vt:i4>
      </vt:variant>
    </vt:vector>
  </HeadingPairs>
  <TitlesOfParts>
    <vt:vector size="68" baseType="lpstr">
      <vt:lpstr>Изящная</vt:lpstr>
      <vt:lpstr>Документ</vt:lpstr>
      <vt:lpstr>ПРОБЛЕМЫ ЭКОНОМИЧЕСКОГО РАЗВИТИЯ</vt:lpstr>
      <vt:lpstr>Слайд 2</vt:lpstr>
      <vt:lpstr>Слайд 3</vt:lpstr>
      <vt:lpstr>Слайд 4</vt:lpstr>
      <vt:lpstr>Слайд 5</vt:lpstr>
      <vt:lpstr>Слайд 6</vt:lpstr>
      <vt:lpstr>Слайд 7</vt:lpstr>
      <vt:lpstr>Слайд 8</vt:lpstr>
      <vt:lpstr>Слайд 9</vt:lpstr>
      <vt:lpstr>Слайд 10</vt:lpstr>
      <vt:lpstr>Слайд 11</vt:lpstr>
      <vt:lpstr>Слайд 12</vt:lpstr>
      <vt:lpstr>Слайд 13</vt:lpstr>
      <vt:lpstr>Слайд 14</vt:lpstr>
      <vt:lpstr>Слайд 15</vt:lpstr>
      <vt:lpstr>Слайд 16</vt:lpstr>
      <vt:lpstr>СТРАТЕГИИ ЭКОНОМИЧЕСКОГО РАЗВИТИЯ</vt:lpstr>
      <vt:lpstr>Слайд 18</vt:lpstr>
      <vt:lpstr>Слайд 19</vt:lpstr>
      <vt:lpstr>Индустриализация или развитие сельского хозяйства?</vt:lpstr>
      <vt:lpstr>Государство и рынок</vt:lpstr>
      <vt:lpstr>Рост и открытость</vt:lpstr>
      <vt:lpstr>В чем заключается влияние открытости экономики на экономический рост?</vt:lpstr>
      <vt:lpstr>Слайд 24</vt:lpstr>
      <vt:lpstr>Слайд 25</vt:lpstr>
      <vt:lpstr>Подведем итоги</vt:lpstr>
      <vt:lpstr>АЛЬТЕРНАТИВНЫЕ МОДЕЛИ РАЗВИТИЯ</vt:lpstr>
      <vt:lpstr>Слайд 28</vt:lpstr>
      <vt:lpstr>БУКЕТ "ИЗМОВ"</vt:lpstr>
      <vt:lpstr>Социализм</vt:lpstr>
      <vt:lpstr>Слайд 31</vt:lpstr>
      <vt:lpstr>АЗИАТСКАЯ МОДЕЛЬ</vt:lpstr>
      <vt:lpstr>Слайд 33</vt:lpstr>
      <vt:lpstr>Китайский гигант</vt:lpstr>
      <vt:lpstr>Одной из неожиданностей последнего десятилетия в сфере экономического развития стал бурный рост китайской эко-номики.</vt:lpstr>
      <vt:lpstr>Слайд 36</vt:lpstr>
      <vt:lpstr>СОЦИАЛИЗМ</vt:lpstr>
      <vt:lpstr>Слайд 38</vt:lpstr>
      <vt:lpstr>■ Перераспределение доходов</vt:lpstr>
      <vt:lpstr>Слайд 40</vt:lpstr>
      <vt:lpstr>Слайд 41</vt:lpstr>
      <vt:lpstr>Как функционировала командная экономика</vt:lpstr>
      <vt:lpstr>Слайд 43</vt:lpstr>
      <vt:lpstr>Сравнение экономических показателей</vt:lpstr>
      <vt:lpstr>Слайд 45</vt:lpstr>
      <vt:lpstr>Рассмотрим ситуацию с такими негативными явлениями капитализма, как инфляция и безработица.</vt:lpstr>
      <vt:lpstr>Слайд 47</vt:lpstr>
      <vt:lpstr>От Маркса к рынку</vt:lpstr>
      <vt:lpstr>Слайд 49</vt:lpstr>
      <vt:lpstr>Другие реформы</vt:lpstr>
      <vt:lpstr>Слайд 51</vt:lpstr>
      <vt:lpstr>Слайд 52</vt:lpstr>
      <vt:lpstr>ПОСЛЕДНЕЕ ЗАМЕЧАНИЕ</vt:lpstr>
      <vt:lpstr>Слайд 54</vt:lpstr>
      <vt:lpstr>Экономический рост в бедных странах</vt:lpstr>
      <vt:lpstr>Слайд 56</vt:lpstr>
      <vt:lpstr>Слайд 57</vt:lpstr>
      <vt:lpstr>Слайд 58</vt:lpstr>
      <vt:lpstr>Слайд 59</vt:lpstr>
      <vt:lpstr>Альтернативные модели развития</vt:lpstr>
      <vt:lpstr>Слайд 61</vt:lpstr>
      <vt:lpstr>Слайд 62</vt:lpstr>
      <vt:lpstr>ВОПРОСЫ ДЛЯ ОБСУЖДЕНИЯ</vt:lpstr>
      <vt:lpstr>Слайд 64</vt:lpstr>
      <vt:lpstr>Слайд 65</vt:lpstr>
      <vt:lpstr>Слайд 66</vt:lpstr>
    </vt:vector>
  </TitlesOfParts>
  <Company>Romeo1994</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ПРОБЛЕМЫ ЭКОНОМИЧЕСКОГО РАЗВИТИЯ</dc:title>
  <dc:creator>HOME</dc:creator>
  <cp:lastModifiedBy>Пользователь</cp:lastModifiedBy>
  <cp:revision>62</cp:revision>
  <dcterms:created xsi:type="dcterms:W3CDTF">2013-12-15T10:59:26Z</dcterms:created>
  <dcterms:modified xsi:type="dcterms:W3CDTF">2013-12-23T07:26:52Z</dcterms:modified>
</cp:coreProperties>
</file>